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70" r:id="rId2"/>
    <p:sldId id="257" r:id="rId3"/>
    <p:sldId id="272" r:id="rId4"/>
    <p:sldId id="273" r:id="rId5"/>
    <p:sldId id="319" r:id="rId6"/>
    <p:sldId id="320" r:id="rId7"/>
    <p:sldId id="276" r:id="rId8"/>
    <p:sldId id="324" r:id="rId9"/>
    <p:sldId id="323" r:id="rId10"/>
    <p:sldId id="318" r:id="rId11"/>
    <p:sldId id="267" r:id="rId12"/>
    <p:sldId id="271" r:id="rId13"/>
    <p:sldId id="281" r:id="rId14"/>
    <p:sldId id="282" r:id="rId15"/>
    <p:sldId id="298" r:id="rId16"/>
    <p:sldId id="325" r:id="rId17"/>
    <p:sldId id="306" r:id="rId18"/>
    <p:sldId id="307" r:id="rId19"/>
    <p:sldId id="300" r:id="rId20"/>
    <p:sldId id="304" r:id="rId21"/>
    <p:sldId id="290" r:id="rId22"/>
    <p:sldId id="285" r:id="rId23"/>
    <p:sldId id="315" r:id="rId24"/>
    <p:sldId id="316" r:id="rId25"/>
    <p:sldId id="326" r:id="rId26"/>
    <p:sldId id="327" r:id="rId27"/>
    <p:sldId id="299" r:id="rId28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FFFFFF"/>
    <a:srgbClr val="99CCFF"/>
    <a:srgbClr val="66CCFF"/>
    <a:srgbClr val="008000"/>
    <a:srgbClr val="ADFF5B"/>
    <a:srgbClr val="CCFF99"/>
    <a:srgbClr val="FFCCFF"/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>
      <p:cViewPr>
        <p:scale>
          <a:sx n="75" d="100"/>
          <a:sy n="75" d="100"/>
        </p:scale>
        <p:origin x="-151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84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pPr>
              <a:defRPr/>
            </a:pPr>
            <a:fld id="{BF31C50F-D6E2-4517-B481-1AC1516798A3}" type="datetimeFigureOut">
              <a:rPr lang="fr-FR"/>
              <a:pPr>
                <a:defRPr/>
              </a:pPr>
              <a:t>04/03/2019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7766"/>
            <a:ext cx="2945862" cy="497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294" y="9427766"/>
            <a:ext cx="2945862" cy="497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76D2E231-834F-4E7C-AB26-99B320C074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/>
          <a:lstStyle>
            <a:lvl1pPr algn="r">
              <a:defRPr sz="1200"/>
            </a:lvl1pPr>
          </a:lstStyle>
          <a:p>
            <a:pPr>
              <a:defRPr/>
            </a:pPr>
            <a:fld id="{DA11FE1B-46D6-407A-9B39-72494F62EC6B}" type="datetimeFigureOut">
              <a:rPr lang="fr-FR"/>
              <a:pPr>
                <a:defRPr/>
              </a:pPr>
              <a:t>04/03/2019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4" tIns="44108" rIns="88214" bIns="44108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88214" tIns="44108" rIns="88214" bIns="44108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14" tIns="44108" rIns="88214" bIns="44108" rtlCol="0" anchor="b"/>
          <a:lstStyle>
            <a:lvl1pPr algn="r">
              <a:defRPr sz="1200"/>
            </a:lvl1pPr>
          </a:lstStyle>
          <a:p>
            <a:pPr>
              <a:defRPr/>
            </a:pPr>
            <a:fld id="{DCC190E2-5D2B-4530-9E78-A9DCDB96F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Lycée polyvalent  Aiguerande :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-lycée général et technologique : sections européennes anglais, allemand et espagnol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-section d’enseignement professionnel :section européenne anglais </a:t>
            </a:r>
          </a:p>
          <a:p>
            <a:pPr eaLnBrk="1" hangingPunct="1">
              <a:spcBef>
                <a:spcPct val="0"/>
              </a:spcBef>
            </a:pPr>
            <a:endParaRPr lang="fr-FR" smtClean="0"/>
          </a:p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4E75E-D65A-401B-A5F0-421142EE20DD}" type="slidenum">
              <a:rPr lang="fr-FR" smtClean="0"/>
              <a:pPr/>
              <a:t>12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C01850-5AB8-4083-B8A9-2D51F46C578A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55650"/>
            <a:ext cx="4960938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CA5AE-1715-40B2-B398-4817C3947BE1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440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64" y="4716193"/>
            <a:ext cx="5440268" cy="446675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E3CC9D-A288-448A-BC52-60BB5880A393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64" y="4716193"/>
            <a:ext cx="5440268" cy="446675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E3CC9D-A288-448A-BC52-60BB5880A393}" type="slidenum">
              <a:rPr lang="fr-FR" smtClean="0"/>
              <a:pPr/>
              <a:t>25</a:t>
            </a:fld>
            <a:endParaRPr lang="fr-FR" smtClean="0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64" y="4716193"/>
            <a:ext cx="5440268" cy="446675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E3CC9D-A288-448A-BC52-60BB5880A393}" type="slidenum">
              <a:rPr lang="fr-FR" smtClean="0"/>
              <a:pPr/>
              <a:t>26</a:t>
            </a:fld>
            <a:endParaRPr lang="fr-FR" smtClean="0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64" y="4716193"/>
            <a:ext cx="5440268" cy="446675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FAAA-6F0B-4810-AA49-3D30DC9B843E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DBDF0-E311-469B-BB04-89742E492AD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4148-CF81-48BF-BE4F-6DBA0E31A2D4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B5E2-25B7-4488-A804-699EFE0F85C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CCAB-23CF-4B95-8437-6795E3128BC6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0000B-9667-482E-9A31-FEF30BB558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409B0-3798-411F-8F34-64C906A5E3A7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DE67E-22BE-4D5D-A144-C5BDAFC3E93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62BEF-D883-4A6E-B129-F8FA1174946E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14842-4B5D-4CFE-9AAF-B9F793946E3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23740-ECA0-405C-91CF-5380A5ACBAA9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9EB0-A307-4E61-94DF-22AAEBB38D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F68FB-CFCE-48FE-99FF-E4E4DD5937F2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99D0-E0A6-422F-B134-F99C163C184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latinLnBrk="0" hangingPunct="1">
              <a:defRPr kumimoji="0" sz="1000" b="1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359FD21B-DD65-4D5A-8DD7-CF19D1FDA4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2FE7A-1FEC-45E5-87DF-2F890B250981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CF94-315A-4A34-98AA-625061A6FB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D62D7-C548-4214-B9AB-6E5BCB4B5E0B}" type="datetimeFigureOut">
              <a:rPr lang="en-US"/>
              <a:pPr>
                <a:defRPr/>
              </a:pPr>
              <a:t>3/4/2019</a:t>
            </a:fld>
            <a:endParaRPr lang="en-US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7B614-5E28-4AD5-B846-2F4144F2710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1028" name="Groupe 1"/>
          <p:cNvGrpSpPr>
            <a:grpSpLocks/>
          </p:cNvGrpSpPr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 b="1" i="1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BE820F8-BEAE-4C58-9371-8A0DA3CBC66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AFE056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885825" y="1874838"/>
            <a:ext cx="721518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INFORMATION DES PARENTS DE 3ème</a:t>
            </a:r>
            <a:endParaRPr lang="fr-FR" sz="7200" i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547664" y="260648"/>
            <a:ext cx="5904656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itchFamily="34" charset="0"/>
              </a:rPr>
              <a:t>BASSIN BEAUJOLAIS  VAL DE SAONE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r>
              <a:rPr lang="fr-FR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nde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Générale et Technologique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88024" y="2810301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Développer une réflexion  en relation avec des problématiques de gestion (acteurs et nouveaux enjeux de l’économie, décisions de l’entreprise…)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179512" y="2492896"/>
            <a:ext cx="4464496" cy="1626811"/>
            <a:chOff x="179512" y="2306245"/>
            <a:chExt cx="4464496" cy="1626811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2771801" y="2738293"/>
              <a:ext cx="1872207" cy="10081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600000"/>
              </a:lightRig>
            </a:scene3d>
            <a:sp3d extrusionH="266700" contourW="12700" prstMaterial="metal">
              <a:bevelT w="95250" h="82550"/>
              <a:bevelB w="279400" h="88900"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fr-F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Management </a:t>
              </a:r>
              <a:br>
                <a:rPr lang="fr-F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</a:br>
              <a:r>
                <a:rPr lang="fr-F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et Gestion</a:t>
              </a:r>
              <a:endPara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  <p:pic>
          <p:nvPicPr>
            <p:cNvPr id="16" name="Picture 2" descr="http://www.lyc-lurcat-perpignan.ac-montpellier.fr/images/stories/francais/land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2306245"/>
              <a:ext cx="1376659" cy="1008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Afficher l'image d'origine"/>
            <p:cNvPicPr>
              <a:picLocks noChangeAspect="1" noChangeArrowheads="1"/>
            </p:cNvPicPr>
            <p:nvPr/>
          </p:nvPicPr>
          <p:blipFill>
            <a:blip r:embed="rId3" cstate="print"/>
            <a:srcRect l="51028" t="54710" r="8827"/>
            <a:stretch>
              <a:fillRect/>
            </a:stretch>
          </p:blipFill>
          <p:spPr bwMode="auto">
            <a:xfrm>
              <a:off x="179512" y="2882309"/>
              <a:ext cx="1225142" cy="1050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 43" descr="logo-final-aiguerande-01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3688" y="3602389"/>
              <a:ext cx="9001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8" descr="LogoBleu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0274" y="3314928"/>
              <a:ext cx="579438" cy="414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 rot="19731897">
            <a:off x="-493433" y="1309602"/>
            <a:ext cx="3214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fr-FR" sz="3200" b="1" dirty="0">
                <a:solidFill>
                  <a:srgbClr val="0066FF"/>
                </a:solidFill>
              </a:rPr>
              <a:t>S’OUVRIR </a:t>
            </a:r>
          </a:p>
          <a:p>
            <a:pPr algn="ctr"/>
            <a:r>
              <a:rPr kumimoji="1" lang="fr-FR" sz="3200" b="1" dirty="0">
                <a:solidFill>
                  <a:srgbClr val="0066FF"/>
                </a:solidFill>
              </a:rPr>
              <a:t>AU MONDE…</a:t>
            </a:r>
          </a:p>
        </p:txBody>
      </p:sp>
      <p:grpSp>
        <p:nvGrpSpPr>
          <p:cNvPr id="43" name="Groupe 42"/>
          <p:cNvGrpSpPr/>
          <p:nvPr/>
        </p:nvGrpSpPr>
        <p:grpSpPr>
          <a:xfrm>
            <a:off x="395536" y="4649337"/>
            <a:ext cx="8568952" cy="1414586"/>
            <a:chOff x="395536" y="4678710"/>
            <a:chExt cx="8568952" cy="1414586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2771800" y="4947444"/>
              <a:ext cx="1959507" cy="100811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>
                <a:rot lat="0" lon="0" rev="600000"/>
              </a:lightRig>
            </a:scene3d>
            <a:sp3d extrusionH="266700" contourW="12700" prstMaterial="metal">
              <a:bevelT w="95250" h="82550"/>
              <a:bevelB w="279400" h="88900"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Santé </a:t>
              </a:r>
              <a:endPara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  <a:p>
              <a:pPr algn="ctr">
                <a:defRPr/>
              </a:pPr>
              <a:r>
                <a:rPr lang="fr-F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et </a:t>
              </a:r>
              <a:r>
                <a: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</a:rPr>
                <a:t>social</a:t>
              </a:r>
            </a:p>
          </p:txBody>
        </p:sp>
        <p:pic>
          <p:nvPicPr>
            <p:cNvPr id="40" name="Picture 12" descr="Afficher l'image d'origine"/>
            <p:cNvPicPr>
              <a:picLocks noChangeAspect="1" noChangeArrowheads="1"/>
            </p:cNvPicPr>
            <p:nvPr/>
          </p:nvPicPr>
          <p:blipFill>
            <a:blip r:embed="rId6" cstate="print"/>
            <a:srcRect l="15839" r="15044"/>
            <a:stretch>
              <a:fillRect/>
            </a:stretch>
          </p:blipFill>
          <p:spPr bwMode="auto">
            <a:xfrm>
              <a:off x="395536" y="4678710"/>
              <a:ext cx="1299022" cy="125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4753149" y="4872062"/>
              <a:ext cx="421133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fr-F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Prendre conscience du lien existant entre la santé et le social</a:t>
              </a:r>
            </a:p>
            <a:p>
              <a:pPr algn="just">
                <a:defRPr/>
              </a:pPr>
              <a:r>
                <a:rPr lang="fr-FR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Identifier les acteurs appelés à intervenir dans les champs de la santé et du social</a:t>
              </a:r>
            </a:p>
          </p:txBody>
        </p:sp>
        <p:pic>
          <p:nvPicPr>
            <p:cNvPr id="42" name="Image 35" descr="logo-final-aiguerande-01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5243" y="5785321"/>
              <a:ext cx="89852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oupe 14"/>
          <p:cNvGrpSpPr/>
          <p:nvPr/>
        </p:nvGrpSpPr>
        <p:grpSpPr>
          <a:xfrm>
            <a:off x="3995936" y="1196752"/>
            <a:ext cx="4176464" cy="400110"/>
            <a:chOff x="467544" y="1196752"/>
            <a:chExt cx="4176464" cy="400110"/>
          </a:xfrm>
        </p:grpSpPr>
        <p:sp>
          <p:nvSpPr>
            <p:cNvPr id="46" name="ZoneTexte 45"/>
            <p:cNvSpPr txBox="1"/>
            <p:nvPr/>
          </p:nvSpPr>
          <p:spPr>
            <a:xfrm>
              <a:off x="467544" y="1196752"/>
              <a:ext cx="2088232" cy="40011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/>
                <a:t>Enseignements</a:t>
              </a:r>
              <a:endParaRPr lang="fr-FR" sz="1600" b="1" i="1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555776" y="1196752"/>
              <a:ext cx="208823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optionnels</a:t>
              </a:r>
              <a:endParaRPr lang="fr-FR" sz="1600" b="1" i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r>
              <a:rPr lang="fr-FR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nde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Générale et Technologique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14"/>
          <p:cNvGrpSpPr/>
          <p:nvPr/>
        </p:nvGrpSpPr>
        <p:grpSpPr>
          <a:xfrm>
            <a:off x="3995936" y="1196752"/>
            <a:ext cx="4176464" cy="400110"/>
            <a:chOff x="467544" y="1196752"/>
            <a:chExt cx="4176464" cy="400110"/>
          </a:xfrm>
        </p:grpSpPr>
        <p:sp>
          <p:nvSpPr>
            <p:cNvPr id="11" name="ZoneTexte 10"/>
            <p:cNvSpPr txBox="1"/>
            <p:nvPr/>
          </p:nvSpPr>
          <p:spPr>
            <a:xfrm>
              <a:off x="467544" y="1196752"/>
              <a:ext cx="2088232" cy="40011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/>
                <a:t>Enseignements</a:t>
              </a:r>
              <a:endParaRPr lang="fr-FR" sz="1600" b="1" i="1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555776" y="1196752"/>
              <a:ext cx="208823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optionnels</a:t>
              </a:r>
              <a:endParaRPr lang="fr-FR" sz="1600" b="1" i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2339752" y="5448622"/>
            <a:ext cx="2592288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266700" contourW="12700" prstMaterial="metal">
            <a:bevelT w="95250" h="82550"/>
            <a:bevelB w="279400" h="8890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Écologie, Agronomie, Territoire et Développement Durable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4048" y="5517232"/>
            <a:ext cx="3923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S'initier aux sciences biologiques, à l'écologie, au monde des productions </a:t>
            </a:r>
          </a:p>
          <a:p>
            <a:pPr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animales et végétales</a:t>
            </a:r>
          </a:p>
        </p:txBody>
      </p:sp>
      <p:pic>
        <p:nvPicPr>
          <p:cNvPr id="13" name="Picture 6" descr="http://www.cibeins.educagri.fr/fileadmin/_processed_/csm_photo_gaia_91df5b0c02.jpg"/>
          <p:cNvPicPr>
            <a:picLocks noChangeAspect="1" noChangeArrowheads="1"/>
          </p:cNvPicPr>
          <p:nvPr/>
        </p:nvPicPr>
        <p:blipFill>
          <a:blip r:embed="rId2" cstate="print"/>
          <a:srcRect l="61130" t="2638" r="28194" b="2347"/>
          <a:stretch>
            <a:fillRect/>
          </a:stretch>
        </p:blipFill>
        <p:spPr bwMode="auto">
          <a:xfrm>
            <a:off x="214313" y="5341286"/>
            <a:ext cx="1333351" cy="118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http://www.lycee-belair.fr/images/logo-lycee-belair.png"/>
          <p:cNvPicPr>
            <a:picLocks noChangeAspect="1" noChangeArrowheads="1"/>
          </p:cNvPicPr>
          <p:nvPr/>
        </p:nvPicPr>
        <p:blipFill>
          <a:blip r:embed="rId3" cstate="print">
            <a:lum bright="-40000" contrast="-20000"/>
          </a:blip>
          <a:srcRect/>
          <a:stretch>
            <a:fillRect/>
          </a:stretch>
        </p:blipFill>
        <p:spPr bwMode="auto">
          <a:xfrm>
            <a:off x="1331640" y="6309320"/>
            <a:ext cx="792163" cy="3667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8" name="Picture 5" descr="http://www.cibeins.educagri.fr/fileadmin/user_upload/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877520"/>
            <a:ext cx="647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932040" y="2135758"/>
            <a:ext cx="4211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Analyser, modéliser, simuler un comportement, vérifier ses résultats</a:t>
            </a:r>
          </a:p>
          <a:p>
            <a:pPr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Ingénierie scientifique  et technologique</a:t>
            </a:r>
          </a:p>
          <a:p>
            <a:pPr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Projet mené en équipe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2040" y="3789040"/>
            <a:ext cx="4211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Comprendre les processus d’innovation</a:t>
            </a:r>
          </a:p>
          <a:p>
            <a:pPr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Mener une démarche de créativité</a:t>
            </a:r>
          </a:p>
          <a:p>
            <a:pPr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Concevoir, réaliser, tester</a:t>
            </a:r>
          </a:p>
          <a:p>
            <a:pPr>
              <a:defRPr/>
            </a:pPr>
            <a:r>
              <a:rPr lang="fr-FR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Projet réalisé en équipe</a:t>
            </a: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5" cstate="print"/>
          <a:srcRect l="10040" t="14175" r="10226" b="7391"/>
          <a:stretch>
            <a:fillRect/>
          </a:stretch>
        </p:blipFill>
        <p:spPr bwMode="auto">
          <a:xfrm>
            <a:off x="865066" y="2204864"/>
            <a:ext cx="154669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9" descr="HH-01111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140968"/>
            <a:ext cx="143992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59" t="32130" r="33852" b="20621"/>
          <a:stretch>
            <a:fillRect/>
          </a:stretch>
        </p:blipFill>
        <p:spPr bwMode="auto">
          <a:xfrm>
            <a:off x="899592" y="4077072"/>
            <a:ext cx="153754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à coins arrondis 26"/>
          <p:cNvSpPr/>
          <p:nvPr/>
        </p:nvSpPr>
        <p:spPr>
          <a:xfrm>
            <a:off x="2483768" y="3861048"/>
            <a:ext cx="2376264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266700" contourW="12700" prstMaterial="metal">
            <a:bevelT w="95250" h="82550"/>
            <a:bevelB w="279400" h="8890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Création et Innovation Technologiques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2627784" y="2204864"/>
            <a:ext cx="2236484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600000"/>
            </a:lightRig>
          </a:scene3d>
          <a:sp3d extrusionH="266700" contourW="12700" prstMaterial="metal">
            <a:bevelT w="95250" h="82550"/>
            <a:bevelB w="279400" h="8890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Sciences de l’Ingénieur</a:t>
            </a:r>
          </a:p>
        </p:txBody>
      </p:sp>
      <p:pic>
        <p:nvPicPr>
          <p:cNvPr id="29" name="Picture 3" descr="http://lyc-louis-armand-villefranche.elycee.rhonealpes.fr/lectureFichiergw.do?ID_FICHIER=73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1" t="52632" r="53860" b="6699"/>
          <a:stretch>
            <a:fillRect/>
          </a:stretch>
        </p:blipFill>
        <p:spPr bwMode="auto">
          <a:xfrm>
            <a:off x="1702718" y="3186237"/>
            <a:ext cx="7810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http://lyc-louis-armand-villefranche.elycee.rhonealpes.fr/lectureFichiergw.do?ID_FICHIER=734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51" t="52632" r="53860" b="6699"/>
          <a:stretch>
            <a:fillRect/>
          </a:stretch>
        </p:blipFill>
        <p:spPr bwMode="auto">
          <a:xfrm>
            <a:off x="190550" y="4338365"/>
            <a:ext cx="7810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1"/>
          <p:cNvSpPr txBox="1">
            <a:spLocks noChangeArrowheads="1"/>
          </p:cNvSpPr>
          <p:nvPr/>
        </p:nvSpPr>
        <p:spPr bwMode="auto">
          <a:xfrm rot="19731897">
            <a:off x="-706348" y="1260053"/>
            <a:ext cx="416560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fr-FR" sz="3200" b="1" dirty="0">
                <a:solidFill>
                  <a:srgbClr val="0066FF"/>
                </a:solidFill>
              </a:rPr>
              <a:t>S’OUVRIR </a:t>
            </a:r>
          </a:p>
          <a:p>
            <a:pPr algn="ctr"/>
            <a:r>
              <a:rPr kumimoji="1" lang="fr-FR" sz="3200" b="1" dirty="0">
                <a:solidFill>
                  <a:srgbClr val="0066FF"/>
                </a:solidFill>
              </a:rPr>
              <a:t>AUX SCIENCES…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Sections Européennes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1520" y="1560945"/>
          <a:ext cx="8641210" cy="4244319"/>
        </p:xfrm>
        <a:graphic>
          <a:graphicData uri="http://schemas.openxmlformats.org/drawingml/2006/table">
            <a:tbl>
              <a:tblPr/>
              <a:tblGrid>
                <a:gridCol w="2270400"/>
                <a:gridCol w="1537842"/>
                <a:gridCol w="1244920"/>
                <a:gridCol w="1225217"/>
                <a:gridCol w="1349717"/>
                <a:gridCol w="1013114"/>
              </a:tblGrid>
              <a:tr h="1023369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Sections européennes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Aiguerande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Bel-Air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L Armand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 Bernard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Cibeins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Anglais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2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&gt; Anglais </a:t>
                      </a:r>
                      <a:r>
                        <a:rPr lang="fr-FR" sz="14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voie pro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Italien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Allemand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Espagnol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825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i="0" u="none" strike="noStrike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&gt; </a:t>
                      </a:r>
                      <a:r>
                        <a:rPr lang="fr-FR" sz="1400" b="1" i="0" u="none" strike="noStrike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Bachibac</a:t>
                      </a:r>
                      <a:endParaRPr lang="fr-FR" sz="1400" b="1" i="0" u="none" strike="noStrike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 8" descr="Diapo 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5" y="6078894"/>
            <a:ext cx="5904657" cy="590466"/>
          </a:xfrm>
          <a:prstGeom prst="rect">
            <a:avLst/>
          </a:prstGeom>
        </p:spPr>
      </p:pic>
      <p:pic>
        <p:nvPicPr>
          <p:cNvPr id="13" name="Image 12" descr="Euro Angla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2636912"/>
            <a:ext cx="656318" cy="432048"/>
          </a:xfrm>
          <a:prstGeom prst="rect">
            <a:avLst/>
          </a:prstGeom>
        </p:spPr>
      </p:pic>
      <p:pic>
        <p:nvPicPr>
          <p:cNvPr id="19" name="Image 18" descr="Euro Angla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2636912"/>
            <a:ext cx="656318" cy="432048"/>
          </a:xfrm>
          <a:prstGeom prst="rect">
            <a:avLst/>
          </a:prstGeom>
        </p:spPr>
      </p:pic>
      <p:pic>
        <p:nvPicPr>
          <p:cNvPr id="20" name="Image 19" descr="Euro Allem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2959" y="4260665"/>
            <a:ext cx="659615" cy="392471"/>
          </a:xfrm>
          <a:prstGeom prst="rect">
            <a:avLst/>
          </a:prstGeom>
        </p:spPr>
      </p:pic>
      <p:pic>
        <p:nvPicPr>
          <p:cNvPr id="22" name="Image 21" descr="Euro Espagn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2957" y="4797152"/>
            <a:ext cx="659617" cy="422155"/>
          </a:xfrm>
          <a:prstGeom prst="rect">
            <a:avLst/>
          </a:prstGeom>
        </p:spPr>
      </p:pic>
      <p:pic>
        <p:nvPicPr>
          <p:cNvPr id="23" name="Image 22" descr="Euro Angla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13634" y="3212976"/>
            <a:ext cx="546932" cy="360040"/>
          </a:xfrm>
          <a:prstGeom prst="rect">
            <a:avLst/>
          </a:prstGeom>
        </p:spPr>
      </p:pic>
      <p:pic>
        <p:nvPicPr>
          <p:cNvPr id="24" name="Image 23" descr="Euro Espagno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9549" y="5373216"/>
            <a:ext cx="551017" cy="352651"/>
          </a:xfrm>
          <a:prstGeom prst="rect">
            <a:avLst/>
          </a:prstGeom>
        </p:spPr>
      </p:pic>
      <p:pic>
        <p:nvPicPr>
          <p:cNvPr id="25" name="Image 24" descr="Euro Angla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36912"/>
            <a:ext cx="656318" cy="432048"/>
          </a:xfrm>
          <a:prstGeom prst="rect">
            <a:avLst/>
          </a:prstGeom>
        </p:spPr>
      </p:pic>
      <p:pic>
        <p:nvPicPr>
          <p:cNvPr id="26" name="Image 25" descr="Euro Allem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6815" y="4260665"/>
            <a:ext cx="659615" cy="392471"/>
          </a:xfrm>
          <a:prstGeom prst="rect">
            <a:avLst/>
          </a:prstGeom>
        </p:spPr>
      </p:pic>
      <p:pic>
        <p:nvPicPr>
          <p:cNvPr id="31" name="Image 30" descr="Euro Angla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636912"/>
            <a:ext cx="656318" cy="432048"/>
          </a:xfrm>
          <a:prstGeom prst="rect">
            <a:avLst/>
          </a:prstGeom>
        </p:spPr>
      </p:pic>
      <p:pic>
        <p:nvPicPr>
          <p:cNvPr id="32" name="Image 31" descr="Euro Allem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4527" y="4260665"/>
            <a:ext cx="659615" cy="392471"/>
          </a:xfrm>
          <a:prstGeom prst="rect">
            <a:avLst/>
          </a:prstGeom>
        </p:spPr>
      </p:pic>
      <p:pic>
        <p:nvPicPr>
          <p:cNvPr id="33" name="Image 32" descr="Euro Espagno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4525" y="4797152"/>
            <a:ext cx="659617" cy="422155"/>
          </a:xfrm>
          <a:prstGeom prst="rect">
            <a:avLst/>
          </a:prstGeom>
        </p:spPr>
      </p:pic>
      <p:pic>
        <p:nvPicPr>
          <p:cNvPr id="34" name="Image 33" descr="Euro Angla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5202" y="3212976"/>
            <a:ext cx="546932" cy="360040"/>
          </a:xfrm>
          <a:prstGeom prst="rect">
            <a:avLst/>
          </a:prstGeom>
        </p:spPr>
      </p:pic>
      <p:pic>
        <p:nvPicPr>
          <p:cNvPr id="35" name="Image 34" descr="Euro Angla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212976"/>
            <a:ext cx="546932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Sport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39750" y="981073"/>
          <a:ext cx="8064894" cy="5328246"/>
        </p:xfrm>
        <a:graphic>
          <a:graphicData uri="http://schemas.openxmlformats.org/drawingml/2006/table">
            <a:tbl>
              <a:tblPr/>
              <a:tblGrid>
                <a:gridCol w="4316211"/>
                <a:gridCol w="1249561"/>
                <a:gridCol w="1249561"/>
                <a:gridCol w="1249561"/>
              </a:tblGrid>
              <a:tr h="574182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Sections sportives</a:t>
                      </a:r>
                      <a:endParaRPr lang="fr-FR" sz="24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Aiguerande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L Armand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C Bernard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Natation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Triton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NDVB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Equitation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La Sauvageonne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Escalade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Vertige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Athlétisme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ACVS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Football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FCVB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Rugby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CSV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Volleyball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VBVB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Handball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VHB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Cyclisme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VCV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Basketball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BCB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BCVB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Aviron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AUNV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340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Horaires aménagés</a:t>
                      </a:r>
                      <a:endParaRPr lang="fr-FR" sz="24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Aiguerande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L Armand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66FF"/>
                          </a:solidFill>
                          <a:latin typeface="Calibri"/>
                        </a:rPr>
                        <a:t>C Bernard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Tennis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TCAV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671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 smtClean="0">
                          <a:solidFill>
                            <a:srgbClr val="0066FF"/>
                          </a:solidFill>
                          <a:latin typeface="Calibri"/>
                        </a:rPr>
                        <a:t>Football</a:t>
                      </a:r>
                      <a:endParaRPr lang="fr-FR" sz="1800" b="1" i="0" u="none" strike="noStrike" dirty="0">
                        <a:solidFill>
                          <a:srgbClr val="0066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UFBSJA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FCVB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 6" descr="Diapo 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381328"/>
            <a:ext cx="3168352" cy="436375"/>
          </a:xfrm>
          <a:prstGeom prst="rect">
            <a:avLst/>
          </a:prstGeom>
        </p:spPr>
      </p:pic>
      <p:pic>
        <p:nvPicPr>
          <p:cNvPr id="8" name="Image 7" descr="Feminin-mi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6416" y="6021288"/>
            <a:ext cx="260898" cy="255680"/>
          </a:xfrm>
          <a:prstGeom prst="rect">
            <a:avLst/>
          </a:prstGeom>
        </p:spPr>
      </p:pic>
      <p:pic>
        <p:nvPicPr>
          <p:cNvPr id="9" name="Image 8" descr="Masculin-min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45" y="3187576"/>
            <a:ext cx="260898" cy="255680"/>
          </a:xfrm>
          <a:prstGeom prst="rect">
            <a:avLst/>
          </a:prstGeom>
        </p:spPr>
      </p:pic>
      <p:pic>
        <p:nvPicPr>
          <p:cNvPr id="10" name="Image 9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1556792"/>
            <a:ext cx="292205" cy="288031"/>
          </a:xfrm>
          <a:prstGeom prst="rect">
            <a:avLst/>
          </a:prstGeom>
        </p:spPr>
      </p:pic>
      <p:pic>
        <p:nvPicPr>
          <p:cNvPr id="11" name="Image 10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1556792"/>
            <a:ext cx="292205" cy="288031"/>
          </a:xfrm>
          <a:prstGeom prst="rect">
            <a:avLst/>
          </a:prstGeom>
        </p:spPr>
      </p:pic>
      <p:pic>
        <p:nvPicPr>
          <p:cNvPr id="12" name="Image 11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45" y="2204864"/>
            <a:ext cx="292205" cy="288031"/>
          </a:xfrm>
          <a:prstGeom prst="rect">
            <a:avLst/>
          </a:prstGeom>
        </p:spPr>
      </p:pic>
      <p:pic>
        <p:nvPicPr>
          <p:cNvPr id="13" name="Image 12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45" y="2539504"/>
            <a:ext cx="292205" cy="288031"/>
          </a:xfrm>
          <a:prstGeom prst="rect">
            <a:avLst/>
          </a:prstGeom>
        </p:spPr>
      </p:pic>
      <p:pic>
        <p:nvPicPr>
          <p:cNvPr id="14" name="Image 13" descr="Masculin-min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45" y="2865636"/>
            <a:ext cx="260898" cy="255680"/>
          </a:xfrm>
          <a:prstGeom prst="rect">
            <a:avLst/>
          </a:prstGeom>
        </p:spPr>
      </p:pic>
      <p:pic>
        <p:nvPicPr>
          <p:cNvPr id="15" name="Image 14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45" y="5673948"/>
            <a:ext cx="292205" cy="288031"/>
          </a:xfrm>
          <a:prstGeom prst="rect">
            <a:avLst/>
          </a:prstGeom>
        </p:spPr>
      </p:pic>
      <p:pic>
        <p:nvPicPr>
          <p:cNvPr id="16" name="Image 15" descr="Masculin-min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6021288"/>
            <a:ext cx="260898" cy="255680"/>
          </a:xfrm>
          <a:prstGeom prst="rect">
            <a:avLst/>
          </a:prstGeom>
        </p:spPr>
      </p:pic>
      <p:pic>
        <p:nvPicPr>
          <p:cNvPr id="17" name="Image 16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45" y="3501008"/>
            <a:ext cx="292205" cy="288031"/>
          </a:xfrm>
          <a:prstGeom prst="rect">
            <a:avLst/>
          </a:prstGeom>
        </p:spPr>
      </p:pic>
      <p:pic>
        <p:nvPicPr>
          <p:cNvPr id="23" name="Image 22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45" y="3810248"/>
            <a:ext cx="292205" cy="288031"/>
          </a:xfrm>
          <a:prstGeom prst="rect">
            <a:avLst/>
          </a:prstGeom>
        </p:spPr>
      </p:pic>
      <p:pic>
        <p:nvPicPr>
          <p:cNvPr id="24" name="Image 23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45" y="4136380"/>
            <a:ext cx="292205" cy="288031"/>
          </a:xfrm>
          <a:prstGeom prst="rect">
            <a:avLst/>
          </a:prstGeom>
        </p:spPr>
      </p:pic>
      <p:pic>
        <p:nvPicPr>
          <p:cNvPr id="25" name="Image 24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445" y="4449812"/>
            <a:ext cx="292205" cy="288031"/>
          </a:xfrm>
          <a:prstGeom prst="rect">
            <a:avLst/>
          </a:prstGeom>
        </p:spPr>
      </p:pic>
      <p:pic>
        <p:nvPicPr>
          <p:cNvPr id="26" name="Image 25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0272" y="4784452"/>
            <a:ext cx="292205" cy="288031"/>
          </a:xfrm>
          <a:prstGeom prst="rect">
            <a:avLst/>
          </a:prstGeom>
        </p:spPr>
      </p:pic>
      <p:pic>
        <p:nvPicPr>
          <p:cNvPr id="19" name="Image 18" descr="Mixte-mini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997" y="1912257"/>
            <a:ext cx="275332" cy="271399"/>
          </a:xfrm>
          <a:prstGeom prst="rect">
            <a:avLst/>
          </a:prstGeom>
        </p:spPr>
      </p:pic>
      <p:pic>
        <p:nvPicPr>
          <p:cNvPr id="20" name="Image 19" descr="Mixte-mini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EF3F9"/>
              </a:clrFrom>
              <a:clrTo>
                <a:srgbClr val="EE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128" y="4462512"/>
            <a:ext cx="292205" cy="28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/>
          <p:nvPr/>
        </p:nvSpPr>
        <p:spPr>
          <a:xfrm>
            <a:off x="5364088" y="5013176"/>
            <a:ext cx="3779912" cy="177281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t" anchorCtr="0"/>
          <a:lstStyle/>
          <a:p>
            <a:pPr algn="ctr">
              <a:defRPr/>
            </a:pPr>
            <a:r>
              <a:rPr lang="fr-FR" sz="2000" dirty="0" smtClean="0"/>
              <a:t>Etudes supérieures :</a:t>
            </a:r>
            <a:endParaRPr lang="fr-FR" sz="2000" dirty="0"/>
          </a:p>
        </p:txBody>
      </p:sp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1008063" y="838200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60648"/>
            <a:ext cx="8280920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VOIE </a:t>
            </a: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PROFESSIONNELLE</a:t>
            </a:r>
          </a:p>
        </p:txBody>
      </p:sp>
      <p:sp>
        <p:nvSpPr>
          <p:cNvPr id="14" name="Ellipse 13"/>
          <p:cNvSpPr/>
          <p:nvPr/>
        </p:nvSpPr>
        <p:spPr>
          <a:xfrm>
            <a:off x="323528" y="4725144"/>
            <a:ext cx="3096344" cy="201622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dirty="0"/>
              <a:t>Vie Active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63600" y="1144588"/>
            <a:ext cx="6840538" cy="857250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dirty="0"/>
              <a:t>3ème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578225" y="2573338"/>
            <a:ext cx="1857375" cy="857250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2</a:t>
            </a:r>
            <a:r>
              <a:rPr lang="fr-FR" baseline="30000" dirty="0"/>
              <a:t>nde</a:t>
            </a:r>
            <a:endParaRPr lang="fr-FR" dirty="0"/>
          </a:p>
          <a:p>
            <a:pPr algn="ctr">
              <a:defRPr/>
            </a:pPr>
            <a:r>
              <a:rPr lang="fr-FR" dirty="0"/>
              <a:t>Bac PRO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3578225" y="3502025"/>
            <a:ext cx="1857375" cy="857250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1ère</a:t>
            </a:r>
          </a:p>
          <a:p>
            <a:pPr algn="ctr">
              <a:defRPr/>
            </a:pPr>
            <a:r>
              <a:rPr lang="fr-FR" dirty="0"/>
              <a:t>Bac PRO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3578225" y="4430713"/>
            <a:ext cx="1857375" cy="857250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Terminale</a:t>
            </a:r>
          </a:p>
          <a:p>
            <a:pPr algn="ctr">
              <a:defRPr/>
            </a:pPr>
            <a:r>
              <a:rPr lang="fr-FR" dirty="0"/>
              <a:t>Bac PRO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863600" y="2573338"/>
            <a:ext cx="1857375" cy="857250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année</a:t>
            </a:r>
          </a:p>
          <a:p>
            <a:pPr algn="ctr">
              <a:defRPr/>
            </a:pPr>
            <a:r>
              <a:rPr lang="fr-FR" dirty="0"/>
              <a:t>CAP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863600" y="3502025"/>
            <a:ext cx="1857375" cy="857250"/>
          </a:xfrm>
          <a:prstGeom prst="roundRect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année</a:t>
            </a:r>
          </a:p>
          <a:p>
            <a:pPr algn="ctr">
              <a:defRPr/>
            </a:pPr>
            <a:r>
              <a:rPr lang="fr-FR" dirty="0"/>
              <a:t>CAP</a:t>
            </a:r>
          </a:p>
        </p:txBody>
      </p:sp>
      <p:sp>
        <p:nvSpPr>
          <p:cNvPr id="22" name="Flèche vers le bas 21"/>
          <p:cNvSpPr/>
          <p:nvPr/>
        </p:nvSpPr>
        <p:spPr>
          <a:xfrm>
            <a:off x="1577975" y="1930400"/>
            <a:ext cx="428625" cy="78581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Flèche vers le bas 22"/>
          <p:cNvSpPr/>
          <p:nvPr/>
        </p:nvSpPr>
        <p:spPr>
          <a:xfrm rot="3242642">
            <a:off x="3093244" y="4799806"/>
            <a:ext cx="428625" cy="78581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 rot="16200000">
            <a:off x="2971006" y="3609182"/>
            <a:ext cx="428625" cy="7858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lèche vers le bas 24"/>
          <p:cNvSpPr/>
          <p:nvPr/>
        </p:nvSpPr>
        <p:spPr>
          <a:xfrm>
            <a:off x="1649413" y="4287838"/>
            <a:ext cx="428625" cy="7858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4292600" y="1930400"/>
            <a:ext cx="428625" cy="78581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Flèche vers le bas 26"/>
          <p:cNvSpPr/>
          <p:nvPr/>
        </p:nvSpPr>
        <p:spPr>
          <a:xfrm rot="19591545">
            <a:off x="6148388" y="1839913"/>
            <a:ext cx="428625" cy="7858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717" name="ZoneTexte 53"/>
          <p:cNvSpPr txBox="1">
            <a:spLocks noChangeArrowheads="1"/>
          </p:cNvSpPr>
          <p:nvPr/>
        </p:nvSpPr>
        <p:spPr bwMode="auto">
          <a:xfrm>
            <a:off x="5543550" y="2644775"/>
            <a:ext cx="2428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400"/>
              <a:t>2</a:t>
            </a:r>
            <a:r>
              <a:rPr lang="fr-FR" sz="1400" baseline="30000"/>
              <a:t>nde</a:t>
            </a:r>
            <a:r>
              <a:rPr lang="fr-FR" sz="1400"/>
              <a:t> Générale et Technologique</a:t>
            </a:r>
          </a:p>
          <a:p>
            <a:pPr algn="ctr"/>
            <a:r>
              <a:rPr lang="fr-FR" sz="1400"/>
              <a:t>---------</a:t>
            </a:r>
          </a:p>
          <a:p>
            <a:pPr algn="ctr"/>
            <a:r>
              <a:rPr lang="fr-FR" sz="1400"/>
              <a:t>Baccalauréat + plusieurs années</a:t>
            </a:r>
          </a:p>
          <a:p>
            <a:pPr algn="ctr"/>
            <a:r>
              <a:rPr lang="fr-FR" sz="1400"/>
              <a:t>d’études supérieures </a:t>
            </a:r>
          </a:p>
        </p:txBody>
      </p:sp>
      <p:sp>
        <p:nvSpPr>
          <p:cNvPr id="29" name="Flèche vers le bas 28"/>
          <p:cNvSpPr/>
          <p:nvPr/>
        </p:nvSpPr>
        <p:spPr>
          <a:xfrm rot="18325566">
            <a:off x="5379244" y="4939506"/>
            <a:ext cx="428625" cy="78581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ZoneTexte 57"/>
          <p:cNvSpPr txBox="1">
            <a:spLocks noChangeArrowheads="1"/>
          </p:cNvSpPr>
          <p:nvPr/>
        </p:nvSpPr>
        <p:spPr bwMode="auto">
          <a:xfrm>
            <a:off x="5795070" y="5643245"/>
            <a:ext cx="29533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BTS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Mentions complémentaires</a:t>
            </a:r>
          </a:p>
          <a:p>
            <a:pPr algn="ctr">
              <a:buFont typeface="Wingdings" pitchFamily="2" charset="2"/>
              <a:buChar char="ü"/>
              <a:defRPr/>
            </a:pPr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IUT…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57188" y="3794125"/>
            <a:ext cx="2643187" cy="6429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57188" y="1417638"/>
            <a:ext cx="2643187" cy="6429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777" name="Text Box 3"/>
          <p:cNvSpPr txBox="1">
            <a:spLocks noChangeArrowheads="1"/>
          </p:cNvSpPr>
          <p:nvPr/>
        </p:nvSpPr>
        <p:spPr bwMode="auto">
          <a:xfrm>
            <a:off x="428625" y="1500188"/>
            <a:ext cx="6664325" cy="507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CAP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endParaRPr lang="fr-FR" dirty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dirty="0"/>
              <a:t> 12 semaines de formation en entreprise sur les 2 ans .</a:t>
            </a:r>
          </a:p>
          <a:p>
            <a:pPr algn="just"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dirty="0"/>
              <a:t> Un diplôme validé par le CCF (Contrôle en Cours de Formation) pour les matières générales, comme pour les matières professionnelles.</a:t>
            </a:r>
          </a:p>
          <a:p>
            <a:pPr algn="just"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dirty="0"/>
              <a:t>18h d’enseignement professionnel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endParaRPr lang="fr-FR" sz="2400" dirty="0">
              <a:solidFill>
                <a:srgbClr val="A6A6A6"/>
              </a:solidFill>
            </a:endParaRP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Bac PRO</a:t>
            </a:r>
          </a:p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endParaRPr lang="fr-FR" dirty="0">
              <a:solidFill>
                <a:srgbClr val="000000"/>
              </a:solidFill>
            </a:endParaRPr>
          </a:p>
          <a:p>
            <a:pPr algn="just"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dirty="0"/>
              <a:t> 22 semaines de formation en entreprise sur les 3 ans.</a:t>
            </a:r>
          </a:p>
          <a:p>
            <a:pPr algn="just"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dirty="0"/>
              <a:t> Un diplôme validé par le CCF (Contrôle en Cours de Formation) et quelques épreuves ponctuelles.</a:t>
            </a:r>
          </a:p>
          <a:p>
            <a:pPr algn="just"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dirty="0"/>
              <a:t> Des activités de projets en EP/EG.</a:t>
            </a:r>
          </a:p>
          <a:p>
            <a:pPr algn="just"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dirty="0"/>
              <a:t> Un accompagnement personnalisé.</a:t>
            </a:r>
          </a:p>
          <a:p>
            <a:pPr algn="just">
              <a:buFont typeface="Arial" pitchFamily="34" charset="0"/>
              <a:buChar char="•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dirty="0"/>
              <a:t>14h d’enseignement professionnel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23528" y="260648"/>
            <a:ext cx="8280920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VOIE </a:t>
            </a: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PROFESSIONNELLE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47664" y="260648"/>
            <a:ext cx="5904656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BEAUJOLAIS  VAL DE SAONE</a:t>
            </a:r>
          </a:p>
        </p:txBody>
      </p:sp>
      <p:sp>
        <p:nvSpPr>
          <p:cNvPr id="6" name="Ellipse 5"/>
          <p:cNvSpPr/>
          <p:nvPr/>
        </p:nvSpPr>
        <p:spPr>
          <a:xfrm>
            <a:off x="4788024" y="1412776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Bel-Air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67544" y="1412776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Aiguerande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07504" y="3356992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L. Armand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220072" y="3356992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Bernard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555776" y="4941168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Cibeins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Image 12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250"/>
          <a:stretch>
            <a:fillRect/>
          </a:stretch>
        </p:blipFill>
        <p:spPr>
          <a:xfrm>
            <a:off x="3059832" y="1412776"/>
            <a:ext cx="1699491" cy="830862"/>
          </a:xfrm>
          <a:prstGeom prst="rect">
            <a:avLst/>
          </a:prstGeom>
        </p:spPr>
      </p:pic>
      <p:pic>
        <p:nvPicPr>
          <p:cNvPr id="15" name="Image 14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09" r="41541"/>
          <a:stretch>
            <a:fillRect/>
          </a:stretch>
        </p:blipFill>
        <p:spPr>
          <a:xfrm>
            <a:off x="2771800" y="3284984"/>
            <a:ext cx="1607811" cy="1080120"/>
          </a:xfrm>
          <a:prstGeom prst="rect">
            <a:avLst/>
          </a:prstGeom>
        </p:spPr>
      </p:pic>
      <p:pic>
        <p:nvPicPr>
          <p:cNvPr id="16" name="Image 15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13" r="22937"/>
          <a:stretch>
            <a:fillRect/>
          </a:stretch>
        </p:blipFill>
        <p:spPr>
          <a:xfrm>
            <a:off x="7814622" y="3284984"/>
            <a:ext cx="1329378" cy="966820"/>
          </a:xfrm>
          <a:prstGeom prst="rect">
            <a:avLst/>
          </a:prstGeom>
        </p:spPr>
      </p:pic>
      <p:pic>
        <p:nvPicPr>
          <p:cNvPr id="17" name="Image 16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679" r="1607"/>
          <a:stretch>
            <a:fillRect/>
          </a:stretch>
        </p:blipFill>
        <p:spPr>
          <a:xfrm>
            <a:off x="5148063" y="5157192"/>
            <a:ext cx="1522455" cy="968835"/>
          </a:xfrm>
          <a:prstGeom prst="rect">
            <a:avLst/>
          </a:prstGeom>
        </p:spPr>
      </p:pic>
      <p:pic>
        <p:nvPicPr>
          <p:cNvPr id="14" name="Image 13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54" r="60146"/>
          <a:stretch>
            <a:fillRect/>
          </a:stretch>
        </p:blipFill>
        <p:spPr>
          <a:xfrm>
            <a:off x="7380312" y="1484784"/>
            <a:ext cx="1728192" cy="86409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215900" y="1916832"/>
            <a:ext cx="48244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595959"/>
              </a:buClr>
              <a:buFont typeface="Symbol" pitchFamily="18" charset="2"/>
              <a:buChar char="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u="sng" dirty="0">
                <a:solidFill>
                  <a:srgbClr val="000000"/>
                </a:solidFill>
              </a:rPr>
              <a:t> Technologie de l'Agronomie et du Vivant</a:t>
            </a: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2447925" y="1314450"/>
            <a:ext cx="6696075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 b="1">
                <a:solidFill>
                  <a:srgbClr val="000000"/>
                </a:solidFill>
              </a:rPr>
              <a:t>3 DOMAINES DE COMPÉTENCES</a:t>
            </a:r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0" y="2204864"/>
            <a:ext cx="565212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i="1" dirty="0">
                <a:solidFill>
                  <a:srgbClr val="595959"/>
                </a:solidFill>
              </a:rPr>
              <a:t>Science biologiques et humaines au service du vivant et de l'Environnement : écologie, agronomie</a:t>
            </a:r>
            <a:r>
              <a:rPr lang="fr-FR" sz="1600" i="1" dirty="0" smtClean="0">
                <a:solidFill>
                  <a:srgbClr val="595959"/>
                </a:solidFill>
              </a:rPr>
              <a:t>... </a:t>
            </a:r>
            <a:endParaRPr lang="fr-FR" sz="1600" i="1" dirty="0">
              <a:solidFill>
                <a:srgbClr val="595959"/>
              </a:solidFill>
            </a:endParaRPr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395536" y="3904031"/>
            <a:ext cx="43926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595959"/>
                </a:solidFill>
              </a:rPr>
              <a:t>Bac Pro</a:t>
            </a:r>
            <a:endParaRPr lang="fr-FR" b="1" dirty="0">
              <a:solidFill>
                <a:srgbClr val="595959"/>
              </a:solidFill>
            </a:endParaRPr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179512" y="3573016"/>
            <a:ext cx="43926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595959"/>
              </a:buClr>
              <a:buFont typeface="Symbol" pitchFamily="18" charset="2"/>
              <a:buChar char="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u="sng" dirty="0">
                <a:solidFill>
                  <a:srgbClr val="000000"/>
                </a:solidFill>
              </a:rPr>
              <a:t> Métiers de la Vigne et du Vin</a:t>
            </a:r>
          </a:p>
        </p:txBody>
      </p:sp>
      <p:sp>
        <p:nvSpPr>
          <p:cNvPr id="32780" name="Rectangle 15"/>
          <p:cNvSpPr>
            <a:spLocks noChangeArrowheads="1"/>
          </p:cNvSpPr>
          <p:nvPr/>
        </p:nvSpPr>
        <p:spPr bwMode="auto">
          <a:xfrm>
            <a:off x="215900" y="4941168"/>
            <a:ext cx="43926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>
                <a:srgbClr val="595959"/>
              </a:buClr>
              <a:buFont typeface="Symbol" pitchFamily="18" charset="2"/>
              <a:buChar char="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u="sng" dirty="0">
                <a:solidFill>
                  <a:srgbClr val="000000"/>
                </a:solidFill>
              </a:rPr>
              <a:t> Métiers du Commerce</a:t>
            </a:r>
          </a:p>
        </p:txBody>
      </p:sp>
      <p:sp>
        <p:nvSpPr>
          <p:cNvPr id="32781" name="Rectangle 16"/>
          <p:cNvSpPr>
            <a:spLocks noChangeArrowheads="1"/>
          </p:cNvSpPr>
          <p:nvPr/>
        </p:nvSpPr>
        <p:spPr bwMode="auto">
          <a:xfrm>
            <a:off x="0" y="5229200"/>
            <a:ext cx="6228184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i="1" dirty="0">
                <a:solidFill>
                  <a:srgbClr val="595959"/>
                </a:solidFill>
              </a:rPr>
              <a:t>Double compétences commerciale et connaissance des produits : Produits Alimentaires (Bac Pro) Vins et </a:t>
            </a:r>
            <a:r>
              <a:rPr lang="fr-FR" sz="1600" i="1" dirty="0" smtClean="0">
                <a:solidFill>
                  <a:srgbClr val="595959"/>
                </a:solidFill>
              </a:rPr>
              <a:t>Spiritueux (BTSA)</a:t>
            </a:r>
            <a:endParaRPr lang="fr-FR" sz="1600" i="1" dirty="0">
              <a:solidFill>
                <a:srgbClr val="595959"/>
              </a:solidFill>
            </a:endParaRPr>
          </a:p>
        </p:txBody>
      </p:sp>
      <p:pic>
        <p:nvPicPr>
          <p:cNvPr id="24" name="Image 23" descr="Diapo 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1916832"/>
            <a:ext cx="3456384" cy="4637427"/>
          </a:xfrm>
          <a:prstGeom prst="rect">
            <a:avLst/>
          </a:prstGeom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395536" y="2780928"/>
            <a:ext cx="4608513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595959"/>
                </a:solidFill>
              </a:rPr>
              <a:t>2</a:t>
            </a:r>
            <a:r>
              <a:rPr lang="fr-FR" b="1" baseline="30000" dirty="0" smtClean="0">
                <a:solidFill>
                  <a:srgbClr val="595959"/>
                </a:solidFill>
              </a:rPr>
              <a:t>nde</a:t>
            </a:r>
            <a:r>
              <a:rPr lang="fr-FR" b="1" dirty="0" smtClean="0">
                <a:solidFill>
                  <a:srgbClr val="595959"/>
                </a:solidFill>
              </a:rPr>
              <a:t> GT</a:t>
            </a:r>
          </a:p>
          <a:p>
            <a:pPr algn="just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595959"/>
                </a:solidFill>
              </a:rPr>
              <a:t>Bac STAV</a:t>
            </a:r>
            <a:endParaRPr lang="fr-FR" b="1" dirty="0">
              <a:solidFill>
                <a:srgbClr val="595959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907704" y="2792401"/>
            <a:ext cx="3600400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 smtClean="0">
                <a:solidFill>
                  <a:srgbClr val="595959"/>
                </a:solidFill>
              </a:rPr>
              <a:t>Options facultatives :</a:t>
            </a:r>
          </a:p>
          <a:p>
            <a:pPr algn="just"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 smtClean="0">
                <a:solidFill>
                  <a:srgbClr val="595959"/>
                </a:solidFill>
              </a:rPr>
              <a:t> Techniques informatiques et multimédia</a:t>
            </a:r>
          </a:p>
          <a:p>
            <a:pPr algn="just"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 smtClean="0">
                <a:solidFill>
                  <a:srgbClr val="595959"/>
                </a:solidFill>
              </a:rPr>
              <a:t> Langue vivante 3</a:t>
            </a:r>
            <a:endParaRPr lang="fr-FR" sz="1400" i="1" dirty="0">
              <a:solidFill>
                <a:srgbClr val="595959"/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893518" y="3912291"/>
            <a:ext cx="3614586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 smtClean="0">
                <a:solidFill>
                  <a:srgbClr val="595959"/>
                </a:solidFill>
              </a:rPr>
              <a:t>Options facultatives :</a:t>
            </a:r>
          </a:p>
          <a:p>
            <a:pPr algn="just"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 smtClean="0">
                <a:solidFill>
                  <a:srgbClr val="595959"/>
                </a:solidFill>
              </a:rPr>
              <a:t> Techniques informatiques et multimédia</a:t>
            </a:r>
          </a:p>
          <a:p>
            <a:pPr algn="just"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 smtClean="0">
                <a:solidFill>
                  <a:srgbClr val="595959"/>
                </a:solidFill>
              </a:rPr>
              <a:t> Langue vivante 2</a:t>
            </a:r>
            <a:endParaRPr lang="fr-FR" sz="1400" i="1" dirty="0">
              <a:solidFill>
                <a:srgbClr val="595959"/>
              </a:solidFill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95536" y="4581128"/>
            <a:ext cx="43926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>
                <a:solidFill>
                  <a:srgbClr val="595959"/>
                </a:solidFill>
              </a:rPr>
              <a:t>CAPA - </a:t>
            </a:r>
            <a:r>
              <a:rPr lang="fr-FR" b="1" dirty="0" smtClean="0">
                <a:solidFill>
                  <a:srgbClr val="595959"/>
                </a:solidFill>
              </a:rPr>
              <a:t>BTSA</a:t>
            </a:r>
            <a:endParaRPr lang="fr-FR" b="1" dirty="0">
              <a:solidFill>
                <a:srgbClr val="595959"/>
              </a:solidFill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395536" y="6381328"/>
            <a:ext cx="43926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595959"/>
                </a:solidFill>
              </a:rPr>
              <a:t>BTSA</a:t>
            </a:r>
            <a:endParaRPr lang="fr-FR" b="1" dirty="0">
              <a:solidFill>
                <a:srgbClr val="595959"/>
              </a:solidFill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95536" y="5733256"/>
            <a:ext cx="439261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 dirty="0" smtClean="0">
                <a:solidFill>
                  <a:srgbClr val="595959"/>
                </a:solidFill>
              </a:rPr>
              <a:t>Bac Pro</a:t>
            </a:r>
            <a:endParaRPr lang="fr-FR" b="1" dirty="0">
              <a:solidFill>
                <a:srgbClr val="595959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907704" y="5733256"/>
            <a:ext cx="3528392" cy="7408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 smtClean="0">
                <a:solidFill>
                  <a:srgbClr val="595959"/>
                </a:solidFill>
              </a:rPr>
              <a:t>Options facultatives :</a:t>
            </a:r>
          </a:p>
          <a:p>
            <a:pPr algn="just"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 smtClean="0">
                <a:solidFill>
                  <a:srgbClr val="595959"/>
                </a:solidFill>
              </a:rPr>
              <a:t> Techniques informatiques et multimédia</a:t>
            </a:r>
          </a:p>
          <a:p>
            <a:pPr algn="just">
              <a:buFont typeface="Wingdings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i="1" dirty="0" smtClean="0">
                <a:solidFill>
                  <a:srgbClr val="595959"/>
                </a:solidFill>
              </a:rPr>
              <a:t> Langue vivante 2</a:t>
            </a:r>
            <a:endParaRPr lang="fr-FR" sz="1400" i="1" dirty="0">
              <a:solidFill>
                <a:srgbClr val="595959"/>
              </a:solidFill>
            </a:endParaRPr>
          </a:p>
        </p:txBody>
      </p:sp>
      <p:sp>
        <p:nvSpPr>
          <p:cNvPr id="27" name="Accolade ouvrante 26"/>
          <p:cNvSpPr/>
          <p:nvPr/>
        </p:nvSpPr>
        <p:spPr>
          <a:xfrm>
            <a:off x="1763688" y="2852936"/>
            <a:ext cx="216024" cy="576064"/>
          </a:xfrm>
          <a:prstGeom prst="leftBrace">
            <a:avLst/>
          </a:prstGeom>
          <a:ln w="158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Accolade ouvrante 27"/>
          <p:cNvSpPr/>
          <p:nvPr/>
        </p:nvSpPr>
        <p:spPr>
          <a:xfrm>
            <a:off x="1763688" y="4005064"/>
            <a:ext cx="216024" cy="576064"/>
          </a:xfrm>
          <a:prstGeom prst="leftBrace">
            <a:avLst/>
          </a:prstGeom>
          <a:ln w="158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ccolade ouvrante 28"/>
          <p:cNvSpPr/>
          <p:nvPr/>
        </p:nvSpPr>
        <p:spPr>
          <a:xfrm>
            <a:off x="1835696" y="5805264"/>
            <a:ext cx="216024" cy="576064"/>
          </a:xfrm>
          <a:prstGeom prst="leftBrace">
            <a:avLst/>
          </a:prstGeom>
          <a:ln w="158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2008" y="0"/>
            <a:ext cx="2915816" cy="14127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Bel-Air</a:t>
            </a:r>
            <a:endParaRPr lang="fr-FR" sz="20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" name="Image 33" descr="Diapo 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54" r="60146"/>
          <a:stretch>
            <a:fillRect/>
          </a:stretch>
        </p:blipFill>
        <p:spPr>
          <a:xfrm>
            <a:off x="107504" y="1124744"/>
            <a:ext cx="1581229" cy="790615"/>
          </a:xfrm>
          <a:prstGeom prst="rect">
            <a:avLst/>
          </a:prstGeom>
        </p:spPr>
      </p:pic>
      <p:sp>
        <p:nvSpPr>
          <p:cNvPr id="25" name="Rectangle à coins arrondis 24"/>
          <p:cNvSpPr/>
          <p:nvPr/>
        </p:nvSpPr>
        <p:spPr>
          <a:xfrm>
            <a:off x="2915816" y="404664"/>
            <a:ext cx="6192688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Voie Professionnelle</a:t>
            </a:r>
            <a:endParaRPr lang="fr-FR" sz="44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Diapo 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9144000" cy="5075208"/>
          </a:xfrm>
          <a:prstGeom prst="rect">
            <a:avLst/>
          </a:prstGeom>
        </p:spPr>
      </p:pic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2008" y="0"/>
            <a:ext cx="2915816" cy="14127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Bel-Air</a:t>
            </a:r>
            <a:endParaRPr lang="fr-FR" sz="20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Image 12" descr="Diapo 1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54" r="60146"/>
          <a:stretch>
            <a:fillRect/>
          </a:stretch>
        </p:blipFill>
        <p:spPr>
          <a:xfrm>
            <a:off x="107504" y="1124744"/>
            <a:ext cx="1581229" cy="790615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3059832" y="404664"/>
            <a:ext cx="604867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Spécificités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Diapo 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475"/>
            <a:ext cx="9144000" cy="5818909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0" y="0"/>
            <a:ext cx="3275856" cy="1340768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Aiguerande</a:t>
            </a:r>
            <a:endParaRPr lang="fr-FR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Image 18" descr="Logo Aiguera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1457325" cy="57150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915816" y="404664"/>
            <a:ext cx="6192688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Voie Professionnelle</a:t>
            </a:r>
            <a:endParaRPr lang="fr-FR" sz="44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47664" y="260648"/>
            <a:ext cx="5904656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BEAUJOLAIS  VAL DE SAONE</a:t>
            </a:r>
          </a:p>
        </p:txBody>
      </p:sp>
      <p:sp>
        <p:nvSpPr>
          <p:cNvPr id="6" name="Ellipse 5"/>
          <p:cNvSpPr/>
          <p:nvPr/>
        </p:nvSpPr>
        <p:spPr>
          <a:xfrm>
            <a:off x="4788024" y="1412776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Bel-Air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67544" y="1412776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Aiguerande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07504" y="3356992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L. Armand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5220072" y="3356992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Bernard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2555776" y="4941168"/>
            <a:ext cx="3816424" cy="15841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6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Cibeins</a:t>
            </a:r>
            <a:endParaRPr lang="fr-FR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Image 12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250"/>
          <a:stretch>
            <a:fillRect/>
          </a:stretch>
        </p:blipFill>
        <p:spPr>
          <a:xfrm>
            <a:off x="3059832" y="1412776"/>
            <a:ext cx="1699491" cy="830862"/>
          </a:xfrm>
          <a:prstGeom prst="rect">
            <a:avLst/>
          </a:prstGeom>
        </p:spPr>
      </p:pic>
      <p:pic>
        <p:nvPicPr>
          <p:cNvPr id="15" name="Image 14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09" r="41541"/>
          <a:stretch>
            <a:fillRect/>
          </a:stretch>
        </p:blipFill>
        <p:spPr>
          <a:xfrm>
            <a:off x="2771800" y="3284984"/>
            <a:ext cx="1607811" cy="1080120"/>
          </a:xfrm>
          <a:prstGeom prst="rect">
            <a:avLst/>
          </a:prstGeom>
        </p:spPr>
      </p:pic>
      <p:pic>
        <p:nvPicPr>
          <p:cNvPr id="16" name="Image 15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13" r="22937"/>
          <a:stretch>
            <a:fillRect/>
          </a:stretch>
        </p:blipFill>
        <p:spPr>
          <a:xfrm>
            <a:off x="7814622" y="3284984"/>
            <a:ext cx="1329378" cy="966820"/>
          </a:xfrm>
          <a:prstGeom prst="rect">
            <a:avLst/>
          </a:prstGeom>
        </p:spPr>
      </p:pic>
      <p:pic>
        <p:nvPicPr>
          <p:cNvPr id="17" name="Image 16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679" r="1607"/>
          <a:stretch>
            <a:fillRect/>
          </a:stretch>
        </p:blipFill>
        <p:spPr>
          <a:xfrm>
            <a:off x="5148063" y="5157192"/>
            <a:ext cx="1522455" cy="968835"/>
          </a:xfrm>
          <a:prstGeom prst="rect">
            <a:avLst/>
          </a:prstGeom>
        </p:spPr>
      </p:pic>
      <p:pic>
        <p:nvPicPr>
          <p:cNvPr id="14" name="Image 13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54" r="60146"/>
          <a:stretch>
            <a:fillRect/>
          </a:stretch>
        </p:blipFill>
        <p:spPr>
          <a:xfrm>
            <a:off x="7380312" y="1484784"/>
            <a:ext cx="1728192" cy="86409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Diapo 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45205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0" y="0"/>
            <a:ext cx="3275856" cy="1340768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Aiguerande</a:t>
            </a:r>
            <a:endParaRPr lang="fr-FR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Image 16" descr="Logo Aigueran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2"/>
            <a:ext cx="1457325" cy="57150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2915816" y="404664"/>
            <a:ext cx="6192688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Voie Professionnelle</a:t>
            </a:r>
            <a:endParaRPr lang="fr-FR" sz="44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0" y="0"/>
            <a:ext cx="2915816" cy="14127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L. Armand</a:t>
            </a:r>
            <a:endParaRPr lang="fr-FR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" name="Image 19" descr="élec.jpg"/>
          <p:cNvPicPr>
            <a:picLocks noChangeAspect="1"/>
          </p:cNvPicPr>
          <p:nvPr/>
        </p:nvPicPr>
        <p:blipFill>
          <a:blip r:embed="rId2" cstate="print"/>
          <a:srcRect l="7412" r="39352" b="6250"/>
          <a:stretch>
            <a:fillRect/>
          </a:stretch>
        </p:blipFill>
        <p:spPr>
          <a:xfrm>
            <a:off x="1475656" y="1628800"/>
            <a:ext cx="936104" cy="1080120"/>
          </a:xfrm>
          <a:prstGeom prst="rect">
            <a:avLst/>
          </a:prstGeom>
        </p:spPr>
      </p:pic>
      <p:pic>
        <p:nvPicPr>
          <p:cNvPr id="6155" name="Picture 11" descr="Résultat de recherche d'images pour &quot;bac pro melec&quot;"/>
          <p:cNvPicPr>
            <a:picLocks noChangeAspect="1" noChangeArrowheads="1"/>
          </p:cNvPicPr>
          <p:nvPr/>
        </p:nvPicPr>
        <p:blipFill>
          <a:blip r:embed="rId3" cstate="print"/>
          <a:srcRect r="12165" b="2479"/>
          <a:stretch>
            <a:fillRect/>
          </a:stretch>
        </p:blipFill>
        <p:spPr bwMode="auto">
          <a:xfrm>
            <a:off x="107504" y="1628800"/>
            <a:ext cx="1296144" cy="108012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0" y="5445224"/>
            <a:ext cx="9144000" cy="15081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2000" rIns="36000" rtlCol="0">
            <a:spAutoFit/>
          </a:bodyPr>
          <a:lstStyle/>
          <a:p>
            <a:pPr marL="2959100" indent="177800"/>
            <a:r>
              <a:rPr lang="fr-FR" dirty="0" smtClean="0"/>
              <a:t>	</a:t>
            </a:r>
            <a:r>
              <a:rPr lang="fr-FR" b="1" dirty="0" smtClean="0"/>
              <a:t>Bac Professionnel MEI</a:t>
            </a:r>
          </a:p>
          <a:p>
            <a:pPr marL="2959100" indent="177800"/>
            <a:r>
              <a:rPr lang="fr-FR" i="1" dirty="0" smtClean="0"/>
              <a:t>Maintenance des Equipements Industriels</a:t>
            </a:r>
          </a:p>
          <a:p>
            <a:pPr marL="2959100" indent="177800">
              <a:buFont typeface="Wingdings" pitchFamily="2" charset="2"/>
              <a:buChar char="ü"/>
            </a:pPr>
            <a:r>
              <a:rPr lang="fr-FR" sz="1400" dirty="0" smtClean="0"/>
              <a:t>maintenance corrective et préventive (installations à caractère industriel)</a:t>
            </a:r>
          </a:p>
          <a:p>
            <a:pPr marL="2959100" indent="177800">
              <a:buFont typeface="Wingdings" pitchFamily="2" charset="2"/>
              <a:buChar char="ü"/>
            </a:pPr>
            <a:r>
              <a:rPr lang="fr-FR" sz="1400" dirty="0" smtClean="0"/>
              <a:t>amélioration et modification de matériels existants</a:t>
            </a:r>
          </a:p>
          <a:p>
            <a:pPr marL="2959100" indent="177800">
              <a:buFont typeface="Wingdings" pitchFamily="2" charset="2"/>
              <a:buChar char="ü"/>
            </a:pPr>
            <a:r>
              <a:rPr lang="fr-FR" sz="1400" dirty="0" smtClean="0"/>
              <a:t>technologies d'aide au diagnostic et d'intervention</a:t>
            </a:r>
          </a:p>
          <a:p>
            <a:pPr marL="2959100" indent="177800"/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483768" y="1124744"/>
            <a:ext cx="6660232" cy="31085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2000" rIns="36000" rtlCol="0">
            <a:spAutoFit/>
          </a:bodyPr>
          <a:lstStyle/>
          <a:p>
            <a:r>
              <a:rPr lang="fr-FR" dirty="0" smtClean="0"/>
              <a:t>	</a:t>
            </a:r>
            <a:r>
              <a:rPr lang="fr-FR" b="1" dirty="0" smtClean="0"/>
              <a:t>Bac Professionnel MELEC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/>
              <a:t>Métiers de l’Electricité et de ses Environnements Connectés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Etude, organisation et réalisation de chantiers (production, transport ou distribution)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Mise en service et maintenance des installations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Relations clientèle-entreprise…</a:t>
            </a:r>
          </a:p>
          <a:p>
            <a:endParaRPr lang="fr-FR" sz="1200" dirty="0" smtClean="0"/>
          </a:p>
          <a:p>
            <a:r>
              <a:rPr lang="fr-FR" dirty="0" smtClean="0"/>
              <a:t>	</a:t>
            </a:r>
            <a:r>
              <a:rPr lang="fr-FR" b="1" dirty="0" smtClean="0"/>
              <a:t>CAP PROE</a:t>
            </a:r>
          </a:p>
          <a:p>
            <a:r>
              <a:rPr lang="fr-FR" i="1" dirty="0" smtClean="0"/>
              <a:t>Préparation et Réalisation d’Ouvrages Electriques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Raccordements, mise en service et maintenance (tertiaire et domestique)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Contrôles de conformités électriques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Raccordements éclairage public et signalisation urbaine…</a:t>
            </a:r>
          </a:p>
          <a:p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4034560"/>
            <a:ext cx="9144000" cy="15081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2000" rIns="36000" rtlCol="0">
            <a:spAutoFit/>
          </a:bodyPr>
          <a:lstStyle/>
          <a:p>
            <a:r>
              <a:rPr lang="fr-FR" dirty="0" smtClean="0"/>
              <a:t>	</a:t>
            </a:r>
            <a:r>
              <a:rPr lang="fr-FR" b="1" dirty="0" smtClean="0"/>
              <a:t>Bac Professionnel SN</a:t>
            </a:r>
          </a:p>
          <a:p>
            <a:r>
              <a:rPr lang="fr-FR" i="1" dirty="0" smtClean="0"/>
              <a:t>Systèmes Numériques (spécialité Télécom et Réseaux)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Systèmes électroniques grand public, professionnels et industriels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Préparation, installation et mise en service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Relations clients, en complémentarité des services commerciaux…</a:t>
            </a:r>
          </a:p>
          <a:p>
            <a:endParaRPr lang="fr-FR" sz="1400" dirty="0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323850" y="764704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pic>
        <p:nvPicPr>
          <p:cNvPr id="67" name="Image 66" descr="Logo L Arma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96752"/>
            <a:ext cx="951909" cy="534634"/>
          </a:xfrm>
          <a:prstGeom prst="rect">
            <a:avLst/>
          </a:prstGeom>
        </p:spPr>
      </p:pic>
      <p:sp>
        <p:nvSpPr>
          <p:cNvPr id="71" name="Rectangle à coins arrondis 70"/>
          <p:cNvSpPr/>
          <p:nvPr/>
        </p:nvSpPr>
        <p:spPr>
          <a:xfrm>
            <a:off x="2987824" y="404664"/>
            <a:ext cx="6120680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Voie Professionnelle</a:t>
            </a:r>
          </a:p>
        </p:txBody>
      </p:sp>
      <p:pic>
        <p:nvPicPr>
          <p:cNvPr id="6146" name="Picture 2" descr="http://lyc-louis-armand-villefranche.elycee.rhonealpes.fr/lectureFichiergw.do?ID_FICHIER=1446"/>
          <p:cNvPicPr>
            <a:picLocks noChangeAspect="1" noChangeArrowheads="1"/>
          </p:cNvPicPr>
          <p:nvPr/>
        </p:nvPicPr>
        <p:blipFill>
          <a:blip r:embed="rId5" cstate="print"/>
          <a:srcRect t="32979" r="55388" b="34041"/>
          <a:stretch>
            <a:fillRect/>
          </a:stretch>
        </p:blipFill>
        <p:spPr bwMode="auto">
          <a:xfrm>
            <a:off x="35496" y="5533467"/>
            <a:ext cx="1644916" cy="1207901"/>
          </a:xfrm>
          <a:prstGeom prst="rect">
            <a:avLst/>
          </a:prstGeom>
          <a:noFill/>
        </p:spPr>
      </p:pic>
      <p:pic>
        <p:nvPicPr>
          <p:cNvPr id="9" name="Picture 2" descr="http://lyc-louis-armand-villefranche.elycee.rhonealpes.fr/lectureFichiergw.do?ID_FICHIER=1446"/>
          <p:cNvPicPr>
            <a:picLocks noChangeAspect="1" noChangeArrowheads="1"/>
          </p:cNvPicPr>
          <p:nvPr/>
        </p:nvPicPr>
        <p:blipFill>
          <a:blip r:embed="rId5" cstate="print"/>
          <a:srcRect l="63005" t="32979" r="3321" b="34041"/>
          <a:stretch>
            <a:fillRect/>
          </a:stretch>
        </p:blipFill>
        <p:spPr bwMode="auto">
          <a:xfrm>
            <a:off x="1674188" y="5533467"/>
            <a:ext cx="1241628" cy="1207901"/>
          </a:xfrm>
          <a:prstGeom prst="rect">
            <a:avLst/>
          </a:prstGeom>
          <a:noFill/>
        </p:spPr>
      </p:pic>
      <p:pic>
        <p:nvPicPr>
          <p:cNvPr id="11" name="Image 10" descr="SN.jpg"/>
          <p:cNvPicPr>
            <a:picLocks noChangeAspect="1"/>
          </p:cNvPicPr>
          <p:nvPr/>
        </p:nvPicPr>
        <p:blipFill>
          <a:blip r:embed="rId6" cstate="print"/>
          <a:srcRect l="3405" r="4658"/>
          <a:stretch>
            <a:fillRect/>
          </a:stretch>
        </p:blipFill>
        <p:spPr>
          <a:xfrm>
            <a:off x="5940152" y="4077072"/>
            <a:ext cx="3150104" cy="1224136"/>
          </a:xfrm>
          <a:prstGeom prst="rect">
            <a:avLst/>
          </a:prstGeom>
        </p:spPr>
      </p:pic>
      <p:pic>
        <p:nvPicPr>
          <p:cNvPr id="6149" name="Picture 5" descr="Résultat de recherche d'images pour &quot;bac pro melec&quot;"/>
          <p:cNvPicPr>
            <a:picLocks noChangeAspect="1" noChangeArrowheads="1"/>
          </p:cNvPicPr>
          <p:nvPr/>
        </p:nvPicPr>
        <p:blipFill>
          <a:blip r:embed="rId7" cstate="print"/>
          <a:srcRect r="40072"/>
          <a:stretch>
            <a:fillRect/>
          </a:stretch>
        </p:blipFill>
        <p:spPr bwMode="auto">
          <a:xfrm flipH="1">
            <a:off x="1406224" y="2780928"/>
            <a:ext cx="1005536" cy="1176633"/>
          </a:xfrm>
          <a:prstGeom prst="rect">
            <a:avLst/>
          </a:prstGeom>
          <a:noFill/>
        </p:spPr>
      </p:pic>
      <p:pic>
        <p:nvPicPr>
          <p:cNvPr id="6153" name="Picture 9" descr="Résultat de recherche d'images pour &quot;bac pro melec&quot;"/>
          <p:cNvPicPr>
            <a:picLocks noChangeAspect="1" noChangeArrowheads="1"/>
          </p:cNvPicPr>
          <p:nvPr/>
        </p:nvPicPr>
        <p:blipFill>
          <a:blip r:embed="rId8" cstate="print"/>
          <a:srcRect l="23381"/>
          <a:stretch>
            <a:fillRect/>
          </a:stretch>
        </p:blipFill>
        <p:spPr bwMode="auto">
          <a:xfrm>
            <a:off x="107504" y="2780928"/>
            <a:ext cx="1224136" cy="1162533"/>
          </a:xfrm>
          <a:prstGeom prst="rect">
            <a:avLst/>
          </a:prstGeom>
          <a:noFill/>
        </p:spPr>
      </p:pic>
      <p:sp>
        <p:nvSpPr>
          <p:cNvPr id="6157" name="AutoShape 13" descr="data:image/jpeg;base64,/9j/4AAQSkZJRgABAQAAAQABAAD/2wCEAAkGBxISEhUSEhIVFRUXFhUXFhgWFxYVGBYYFhcWFhUXFhUYHSggGBolHhgXITEhJSktLi4uGB8zODMsNygtLisBCgoKDg0OGxAQGy0lICUtLS0tLTItLS0tLS0tLS0tLS0tLS0tLS8tLS0tLS0tLy0tLS0tLS0tLS0tLS0tLS0tLf/AABEIALcBEwMBEQACEQEDEQH/xAAbAAABBQEBAAAAAAAAAAAAAAABAgMEBQYAB//EAEUQAAIBAgQDBgIHBQUIAgMAAAECAwARBBIhMQUTQQYiUWFxgTKRFCNCUqGxwTNigpLRBxVysvAkU2OTosLh8cPSFkNz/8QAGgEAAwEBAQEAAAAAAAAAAAAAAQIDAAQFBv/EADkRAAEDAgIHCAEEAQMFAQAAAAEAAhEDIRIxBEFRYXGB8BMikaGxwdHhMgUUI/EzQlKiFSRicpJT/9oADAMBAAIRAxEAPwDLsK+0XyQK4CsskQ7sfFvyAX8wamzMnf6W9k9SwaN3rdLtTqaNqyycnGx8v1NKETkE1amQXWrLLrVkU9a0Z8yB7DWknvIj8SVHtToLrVkUzG12f92y+9sx/BlqbXYnu3W9/cKjhDG77+3ynLVRIhasilQwljb5nwHjQJhYlHEuDoNht/WsAsExRRXVkV1ZFdWWXVlk1FrmbxNh6Lp+dz71NlyXdW6Kd9oHV0uqJF1BFJtRRTZ1b0H4n/x/mpM3cPfrzT5N49dcETTpUDWRSTWRQIrIoWrIoUVkLVkUKyKuytBebK5iFBJ0ABJPgBqaVzg0EnUi0FzgBrUfhz5olfbMC3j8RJ/WpaO7FTDtt1bSRhqluy3kn7VZRRArLJ2Qd1fU/pSg3Kb/AEjmmrUyVdlrSsgBQWKfxgsQv3QPmRc/nSsvdUfbu7FHC06SVHx+OjgW7k67Aak6gG3zqNfSWURLlWhQfXMM8U1wnFJKrFWuc5J0sQDqoI9NL+RpNFrNqtJB1/0qaVSdSc0Eah9qURXUoBJtQRmFKmYIuQbn4z/20guZR3KGadFCishWWXVkV1BZNzNZSRv09ToPxtSvdhaSOtiZgBcJRRQAAOgA+VFrQ0ABYmTJRooIVlkDWRCbiGl/HU++w9hYe1IzKTrunfnGxE06CFZFJNFFA1kUkissutRRQNZZCsitVxmOKKS3OjytqpLKLg+9cVLSWObcqekaG9ru6LKs4lNHyXySoWykDKyk3Om19d6Fes003AFNo+jkVGkhSYYlCKuddAOo8KpTe1rQJUq1NznlyBj9KsHArmLHDNHlnwopbp4xHl+h/O/9KSe8qwezneo5jplK6BWitiUnC4MsU8Ga3sLXP5/KpufEq1OkXQdpTM5zMzeJJpmiBCm98uJUHG41YxYWL9AbgDQkFj0Ght41GtpApiBn1mrUNHdVMnLrLqyz8yPNcuitlJRpAxC5thZiLaFr5dOluteQ/FVu8bpnX1qXtMDaQhh3xGr15qT2fTlysmoRsyrmBBJQ3G4HQt8q6NA7lQt1H26K5v1AY6QdrHv0FduK9heUFIVOWoc7n4R4D71JMmEd/XFRCadFCssgRWRQNZFCssurLJpxdlHhdj7aD87/AMNI67gOfXWpUbZpPLrrWnSKdIkmsshWRTcwvYeJt7bn8NPekfcYdvRVGbdiUadKEmsihWWQNZFCsihaiik2rLLqKKFqyy3k3BosTEYy0hCOoFipYpZDIqlhbNrcdLivn3sLJhesHB8A8vhY7Fdl4muYpHtzZFswDMI47DMUXW9/M300HVGMc/O1kHuaBIOtP4PgDrGWCYPEIJDGC1lluED94ZSQLXHe1uCD0p6Lg44MIPH5S1WloxYiOCEuAA+Lhq+sbRt+BymujA0Z0vCPpc5c45VPGVAxGIwhjYph5EbUAlWCqQbEkoxGmvypC+iW2aQnayrN3A+Cnq3DgjEyOtrHV8Sp3H2SfOnJoaif+SSK0QQJ4BJhTDOLxtM3+GWQf5nFM3sj+Jd4n5U3Nqj8g3wCWOHnouJHm0y2/wA5NOGHVi/+vsqbiNeD/wCfpWi8LnCizyLliJ1nvrJoNOUfvePSo4Hk5nPbs5KzXNAyFt23mqLicWIwyhxPmLMqKjKGuWv9qw8PD86NR1akJxzqjqEtOnQqGMEb1VQDELIAHvI5D5DbvMDkUh2Bv1NtAArbaVytdVDs7m/PiutzKRblYW5ZpWMw8gdEaNlBYs7D6xmtbMSqWI7zbEA6ig9rpDSPf038FmkQSD7eqYjlyyWjlOVXByEWzZQzfCSTfp6sKLH4X912Ry8Tl1coVGBzO8LkRPGB1wW84dw8NeV/2S+2Y7hQfxJ6D2r2alSO63MrwqbJBJyCr8ZIXYt8vTpp09KowQIQmVHtToygRWRQNZZC1ZFC1ZZELWWlNxalm8TYei6fnm+dTZcl3Lw+5TvsAOr/AFCUaoghWWXWrLJiNgzNb7Pd99Cf+35GptcHPMare59lVwLWjff4904adIk2rIoWoooEVlkDWRQrIoUUV1qKySXA3IoFzRYlMGuNwFtf7N+JO85Vyoyc2V1aFywUXsWA0A1GvTzr5/Sqh7M7fNepozBj3LSYrhEUsmHCxEM8V5eQQGvJeQ6uRbYG9/0rnpViym/yV6tIPe3zWePDOQqO8xLT8yQLIojk1kPebcuTprc2rq0KoDI4Lm0tkQq5i2IYohIiBs7g2L23SM+Hi3sNbkdjjjsMtvsPlcrRhuc9iONw68yKMABVAGUDQAnMot6QsPehbEG9dWTRYu66ul8DH1ckDamIlNdbpYNGdf3bD1BrMNsJ1W+PJBwvO1RuJ8NhKO3JjLZTa6Le+y628bVqjGFplo8EGOfIAJSV7OwiwVWXYdx3T8Fa1DsKYytwJR7R5N78gp/HMAYlIinnzu4SNc4cHIut86myC4JPl4kA88ERBMq3d1gLJcZGJ52QOMR9HGZrqqd50JIAW1yFBbyt5UlU1MUTMJqbWRlEpGD4hmczyRqQsXLJRVkXKrXZjG7qwNz4egpW1L4nDVG33BRcy2Fp18PZdgeJXxJlWeMgKqgyExnKbswQSE3sQB3m66EdCyr38Qd429flB1MYMJHh9J3DYJsbK65lABaQvb4FCxgyaXNr2AsTfUC/UPeHyTt+EzWFths+Vd8bMipGmGduSiKMjWa5318T1NjuLC4CiuqlSqtAe08s+uV+OS4KtSi5xY7Lw6PG3BVMfEha8q5Omcd6O+1s26nyYCupmlCO+I35jx1c4XK7RTP8ZndkfDXxEqba4uNR4iusEG4XNkYKQRRRBSSKyZCstKNqy0pEz2BPy9ToB87Ur3Q0lMxsmCkolgB4ACs0YQAi52IyjTILqyKTM+VSx6An5Ur34Gl2xGm3E4N2qPw+ApGAfiN2b1bU1HRaZZSAOZueJVtIqB9QkZZDknzV1JJrLIVkUDRRQrIoVlkmiiuY2FzsK0gCSiBJgJhcOp1Zbk6n+ntt7VEUGO7zxc9eSoargYabL07hzhYcRJ3Q3KKKSzIbuQBlZRve2h8q8f8AUTZo3r0dBGZV7h8gnnndmyJGUKkGVCgAVGBXY2F83nXCWfwt3rqDv5XblkP7SsHOjxRIjtCmHjTukyBrXP7M6rfqVO3Wr6MDgJ2lc+ku74CzHDeM4W4V1fDsNLxM6x+6DQe6n1rqFRuWShB4q3wMMkkztFOHVMoDSIrB7oGADR5dg7a2PxCmGKZBRMRBCkASxYhXeEESqYTynuWYXaI2cKFP7Qb9RrSuLg7EUQARCZ4hjIxlV88ffUkyKyABDn+MjKdVA361R1UWBsphhBkK0wuJj7rhg4zCwQhix3Crbcm1F7hFkLhDFDlRPPPbOEZmtqFBJIjT/pF/tHXwAmDhBcVSJgBecdmp3LSRqHkklUKFFr215r5mNgwS6gn/AHhPSuSm43G1XcBEqyxnZ1+W0s2HMbKLrlMXLRVF/rLEs/m1x5W2p3U7SR6QlD7wCqzhOBxF4kjVkOIyqCQHSTMTk7pUgWF9Cb94HQXqbZaJylMYJjNarj2AGDh+iQlRI8kSyyKAuZ32CgHRVGw8Tm6rYhhcJyvHiiXhojn4KPiMPiI9EdZUGgWQZGA8nUWJ9RXrNbWZ+JDtxsfEfC8WsaLz3gW7xceBUKXFpe8gaBzpdhdG8mYd1h62Phag6s2ZeCw78jx1H1StpPiGEPbuzHDWEhcOoIyNySdinehk9F2B8tDva+9ZrAD3DhJ2Xafb0OyUxqEjvjEBts4dbbjgnGxTx/tksPvpdk9SPiX8R51Xt3U/8o5i4+Qpikyp/iPI2PwVLiUOuZSCviDce1Xa9rhLTKiWub+Qhc2m1MgLpusmTUguyj1Y+2g/E3/hpHXcBz661KjbNJ5dda0s06RCsipPDMHzpUiuBnYC5OUAdSWsbaX1tUq9Ts6bnbAq0GY6gbtQxvZyDETJywy86RyjCTnBIF0DdzW+WORyD0Yba28Jru1purVbxAzg8Nn2vaczs6jaVO033fOaiJh8iJ9ZzAylgxDBspZuXnDAalMrejCvW0Gq6pTvPP51rzNMpNp1LRy+NSBrsXKgayKFZFAisik1kULUVl1qyyakFyF9z6D/AM2/GlfchvVuvVUbYFyXVEquuJHGKgzSRZWdNEMqZit2UEXIOx+elq8StTc6MUL0KbwLNlWmExs2HyRTLcOyIrRTPmsCObmVh9YMt7A6Xt41KtTcQAIVaVQNJJlaud5J42VImcqC+HaSUcx1HxxuSDZhuP0vQZNO55+xQf37Dl7hYzHgy6TcOZj4h4iw9GBBFXdfNqk3iqLE8JdSDDFjEAucjBXX0BRwR+NSc06gVQHgpXD5mPdmwmJRhYq6viSqsNVYxu1gAbdam6YuPVMCJT/0/BmRfr8UtlbMM+IchyVFgddu8PO4pw9uslAgnII8Fw+Cllzy4l0ks3LW5DorWQZnKXLG99Nr211JQln5SqNByhQO3jmN+RHipJYmUMQ7K9iGIUZgL9L2vQdMRKQkTYKr7MNEMyTLEQ3eDMzRyRlLnMkqBjHbfvAA+I6oIGaoLqy41x3ECCSApJIjjIkzoVJzfZLL3ZCVvZhYnwpnVH4S1AMbIK9DwfKwOHVI42lldFAiAF1BXazEZGIIJ9RsWvQxCqcLfxCfCaYk5leT8QErYoYcs5vOpOYjPckC91JAsPA26jpQAOMN3qZIguOxbbErXvNK8SqAqQ/Xn/gg/wDNI/8AjH/V6by/zf8Ar6/XrwSkdhl+Z/4/fpxUM8JVuWUzJzCQwSwH1l2TMh7pA+G1uoqDqDIa4WBzjfcSMty6GaRULnN/ItiJ3WMHPepkUE+G0JXEjwvkZPK50b0vTsGkMsO8PAoVP2zjLu67xHNVf0mKSZiGOHey20Ed2u2YMh7rfZqTX0nVDBLDbde8yMjqVHNqtpjEA8X3wLRGsa1MaaVP2iZ1+/GCf5o9x7Xrr7WpT/MSNo9x8SuYMp1PwMHYfY/MJ/DyrIMyMGHl09fCr06jKglplRex1Mw4QoPDiXeWTcFgi77Jf9TXNopNR76mqYHALq0kBjWU9cSeJU011rmSayyveAIUimlDZWe2GibM6Wea+dgwUg5YwzEHYa2ryP1Wp3RTGu69b9Lpy4vPBOLd3dxfK4+jIbO+SOyiRw8ViQsKSi/W41rj0oYKTKAzzPFdej9+q+tqyHBUvEsSZJXck6k27zPZRooDNqQBYC9e7o9IU6YaF42kVDUqFxUWqqSFFFCsshWRSayKFZFcKKyai1u3jt/hG36n3pKd5dt9Or81R9obs9erJVUSq241Ni454YZsOpdW5oWNj3woOxN7Dc+1eH2znkWXo9mGyk43jY+kRtNDImRiSCL2URm1vE5mJJ8AvhRL+9JCWIC0fDO2+GVggL6kFWsFCt0JJOg6Gs6HGyIdhVpxrEM6jEQxx2YlZFaZV5cnVTlDb70Kbi3ueHBZwB73UquVcWRpyE/5kn/1pyXLABP4XDYi4zYgD/8AnEF/zs1IcRGaYQCo3FeykMkrNKzubn/dpubjVEBPuTSBoIumNikYPs08TNOMQZEiRmEeJJZA1iF717DUgbdd6nVbqlFu1eYTm7E5QMxJAGwub2A8NfwrEJAVbcIkKmMR4xoWBLRsWblLmBBDLb6tjc3Oqm+9LEqoMBbLs9gJooxjMY6SJETLBCCqqJI7q7stlVQpuABoWNxpc1N5ce6E7SB3is1x/jRlmEs0PIlkU5s0ZkQoTdbxvve5JYC4v1J0aw1QhiOtUnZrDF8VEqMVJY2ZbXWysbgEW6bW+VNSHfEKbzYytJj2xT5lKCaBXyu8IKNIB8Sgd42B0YqD1HjbofVqnuxI1kW5f1wURTpi+R1dfKltMjQk5HjU2QELmtc5dAhJWw+8BtXR+6BbA4dQoDRO9idxS8biEkjZIGTyykEhlsVzEbWIGlWgVWmDJ1bjqXO9xouFoGveOKjxS51VhsQCPK/Suqm4OaHDWuGo0scWnUoGGw6ShmdVcMxIuAdBoPTrXPTpsqgueJkrqq1H0iGsMQEziMGkC5o5JI9bKq/WBmPQRtufS1TqUmUG4muLd2Y8CqUqr9Idhc0O35HxCi8SixEeZp8IVdCFaWMlMrMquEY2IY5WQlbn4q4TpOMF2G/+5pg89vou8aN2ZDcVtjhI5bPVNYPjIiUK+o3NwUkFzc3U6N7H2q1HTRSbhd8HwyPI8lGtoZqnE35HjmPBW2GxUcovG4by6j1G4r0qVanVEsMrz6lKpSMPEJy1VhJKu4+KxrEiRuLxRlzbmxscROSp1vlYxovhYhxXhVKT6ulS8d0cxAv5+S9ynUZS0WGHvH1PwhjoRCX7v7OKKANlW3NlHPmtIj/EFdADY3W4paP/AHOl4jkL8hYZ9Smq/wDb6LhGZtzOaoTXvLxEKyy6sikmiihWRQrLIVkU3Ntbx0/qflekqG0DXbrknZnJ1JVqoEsoWrIr0DhmKE2MkRwJIoo1A/3kTMAbg+FmPyrwHAioSLH1XrgyyNSrcZwlpsbzRaXC8l1SRTcd4ZTnH2WOc26EAGiypjdBskdTgSEOzzB4OXIAzQs0TXAPwHu79MtquwyEjgtXw7DYeRHSSJcjhVlAFrgfA+nVTbWo1QdXL45rNjXz63LMTdjYo5JUBliyvZDHIRdcqnMCb3BJNFsOEoixhOw8BnUjl4+YbftAsv52pSCNacJ/jEWPizSc7DMgVSxlVk2UZj3PO9I1xATOEmVH45xCY8LczQrGZ3iVLE3Ki0rEqdV+EDXxpSe+AgYwXWL7PYiOPFRysFsmq52KKXsbFmCtaxNxp9kU8KTDC3XC+y0WMmOKP0URC5mEbcxX3NsxC8t9zcW6k1OocIVmiVR8fxrYibPFcRQMFghiF5CE7vNjQXBRNlvv6lqVrEXGTZVWNTEzI8qzNio1zBmkzRGIkENaMSfFr4Ee1Uud6WwUDs3wOWaUCNJGy6uY7DIDpcsdL61ImEAC5aSHin93plzSSFdPro2EW+0RAzX23utFlR4EXA2dZKhY0bz14qBie0GExciu5MEouS9wraCyqJRoRc3sfu7V0sqUnETY9a1F7agBIv1sSZbNYkw4tRsymMSr7Xsx9Cp8q6g4HOHjlPXguNzTqJaecdcZUJCAk3KkkXIGZUO9mW4BSQZh3sw08qDXAMfgcREwPo3zSOYS9naNBmJP2LZQn2kkgVI8qSMRYKhKsfE2NxbxYkD8qtjfRDWQHHYLH35mQo4KddznyWjWTce3IQVL4Dw+SR2kYBZY0aUtKrcpFTUqGS4F/Mgt+Fc1er2bC6qDiNsrDhq9yurR6faVA2kRgF87njkfZP8A0LFsghZxM0zc8Ir8xQXu0hcahTkB0Ow9a5dHNJtB1Qj/AMV1aR2rtIbTB/8AL4VbFHJOC2KRSXIkF4lUlSoRCpABC5UFrab+ddGg0W1JLrjeo6fWdSgNsdoUGXgilm5blMtgt7tY2ucrXzAd4bHxqztBBcezMRlr88xntUG6cWtHaCZ6yy1Jn6fiIGyTKJQBcsmrBfFvL1A9aX9zXoOw1RiGcjON/wB+Kf8Ab0K4xUzh45T1sUnAY+Ioz5xm7zMDoR1tbrYWGnhV6Gk0jTLpvcnb1qUq2j1RUDYtYDZ1rT+DjsgJFi3eYdLtqf6e1WoU4YHEXNzzU69QlxaMhlyT9WUUk1kUKyyBrIoUUUKCKFFZNrqxPh3R/wB342HtU23cTst89bk5s0Dn8db05aqJEQtBaVN4E+IMuI5Mi55HZWYgqQkX28y6LfMF2OpuNjXiZyNq9jILRdieLXlxE0cRFyqFEIaJggsAoJBvbLra2nSplgPzsTNcVKSGBsVK8DMhkUNJBKrRsjpoTHnAzqRqbeVGm9zSQ7xQqAalY8PlswZSCOvUEdQas64SCyuYMPz8OjAksF5iE7mNyXyH95L2t5Vzl+F/Wf2niW9ZfShLGFBZiAACSToABuSfCnJQCZnwRxbxStf6OADGhBHMYMwEjj7tgCo87mk/FNBKpf7QeJa4Sw0RWxGU+bgJe3jkPs1amwyTyS1HZDmqbszwRp0tFOvMY5ponkAjdAd2EbB1Kgkm46707iG3IslYJEA3V/2tngWJ8Hh8sEMAzT7q0zNqIU/eOW56iwGwaotBPeOercnfGQyCzXBOCz4ol0xBhnQh1TJoI5FUxsrXvlI067a71TDASCYVjxfhbRktjVVZGFv9mur4lQNebfuou3eNj5HSpueTkqNEG/XW1R+CdqIY2ZXZIYsoVEUHlZr3JZ95GsPiOmulanhDpJ69kzpIt18q3mxSzKSCrowsTcMGHh4W8q9JgaRtXE9xlUGI4by/hjWaPrE4Uso/4TtuP3WPoRtQ7PDkJGz4+Cl7SczB2/KqJezmGmvJhyFINijhioPVWW4dD7+1SOiUqneZ4dXCb9zUZZ/j1YqFLwyGM/XRywHYSRuXj/mIJX0Ipewpt/yAt3gyPrmt29Rw/jIduIg/fJcOzCEZopzY7GwYfNSKoP05pGJj+uSif1NwMPZ1zWz7J8JMOHKGS74uZYe7KYzyY+/KCj3XWxW+/et1ry9Na6m/ATMcda9bQnCpT7QCJ9kYA0mKxeKYBWlC4WEsSpImIjDfV6Bliie9tN6Gk0+ya1hG/b/SOjVO1c54yyyj+1nu2ONf6YeWJxHEBEuUjEJki0XK2l0JLnXWze1dlBtSi1pAcNZgSN1vVcmkOp1nEEtMWF4I2qjPHmVcpGVjcs1iCCTdgFbQkbC5tprV/wB+5rcJEE5n6PleFD9i1zsQMgZD7HnaUrEcSw7QmONiGkZQxYG9iRmZmOm2m/WhV0ii6l2dM3cRJPqSjS0es2r2lQWAMAegCb4hFHIRGgUs85sRY2jVVB1HT+hpazWPIY2JLs9wACei57Gl7ps0W3mSr9hXtrxwk1ky61BaVxFZZJrIoGsik2rIykStlF+uw8ydAPnSvdhE+HFMwYj68EVSwA/0fOma3CIQLsRlGisjWlZTOzXEcPDhpFZiskj2diN4wDopXXW5HiC99hXhiwXrYhkpfZLi2Ggw1pZMrvI7MMkhtsBqq22A+dFhACxMqw4n2lwz8mRZC0kMispCSBgp0cXZQCLdCfSsQJWJ1qw4li+HTBiCqTupySoksSuxFlLOqjW9t/elaxwNsli4FWvBuKRROIExEyuCOWJI2dQRplzMg7rDT4vCs+mSJI436yRDg3Wm+0cnMeNwufCOcwjCyqzsujRyWRrBTY5TbMCPA0WNgEH8hwWJkzq5q+l4uDHGRFIjv3UDLoDZTqdhbNfzymoCkcRuIVHVYGRlYntbhOZipAouqGLDpbW/LUAgAb94fjXQyzBzKk4jGTyWug4S0KMFbmYmVQHfNHFylXZVAD5FUjwN2H7ovyl+I5QB5q2CJ2lZTjfY1mEah1jjD5bu7NmzfaJKjNITYZRfSw2FUa4XJzUnsMACwUTiwbAMqBH2yiZjmklUbiMm6wqPPvCnBxBIe4ep+ln+O4xDGpjgyBybsXMocjfNJm7xB6FRSG6aYVz2MwythGL5XzyMWBs1gAFClemxNvOrUgISkym8T2XhzZ4S+HfxiYgH1Q6W8han7BubbHch2pyN1HlfHYcFm5WIjUXJuIpABuT9nQUcVZmcOHgUsU37vMKEeMYWYh8zYaW3dZha46XPwunr7WoitTeZnCeuRCBpPbaJHXgVJ+mnRZbAnRXU3jk/wnof3T7Xrrp1tT9evUetnqvOr0Z7zNWrWOtqjTcKUEtETEx6p8J/xIe6aLtGbM0zhO7LmMkjdKdGGoMQ358jmrNOJwRMWX6Qrrh1UhQkqvK9xOzoRcLkyEG19dK8h9Ooa+KpcA3j4Xt06tMUIp2tafnr2S+B9oiGRgrBEV3Ro5deY+aGNpEa4GqSHLbZweoutRg0nSJB1+QTUn/t9GuMhq281Ce5N9ya+hEAQvnJm5QKHqPnRsUclBk4Wkk2sQOVNdAAS50v42Cn+auN9Gk+rcZD1+I811tr1WUYBNz6fKZw/BkXElkCqEXUXFgzdd/A/hUqdGmNJLmCwHmfpdT31TowDzcnWRkrF4QPtL7XNejMrz8Mawm8o8aKWSu0oLXSGoohJIoIoGiihWWUKUF5lXXLGM52sWNwv61xOmppIbqbfnku0AU9HJ1uty69VLNdq5Ak3oooXrIrbdoeBYQwH6jIyx9xk07x+G/3twNa8Mi2a9Wx1KH/APik8IX6JjLWFyjgqCTqT9pfDcVpISxsS5sbjRG8WKwZdGVlLw2OhFr2BIJ+VAubrKaHRkpvZvjiNDh8PK2WRWVXWS66R5mRgWte5RPc0rhrCZpGRWnw5+mkotzhVJVmuQ0jAjuIw3jGxOx28akXdlfX6faoBjO5bDDwaW6H8CNjXIXK4aoOOwpaWMt8ERZj/LfX+U/OrU3Q0xmVKoCXDYFXcD4IsZWaVczsWI0vlkkPxabGygA9Lk+F2q1S6Wty9ghTZABdmq7jnBI8Oz4hxzS7C5dgiRgWyK7DXKCBYKNSFB21elVLwGi0ddShUZhOJZ7iPEhNiUPOaHIGZTIBJkYWGWGICyqQAbm7Ea6a04bhbHXNTPeM5JnG8TxEgMcmGXFxHcrHPB/ETKtr+YNaAEpcdkrz3iMUeduUHC32e2YHqCQbG3jpTQVzueJst32M4cVwikKbuzubC/XKPwUU7TCqLgK4/umY6iNreJFvzqnbMGZQ7N5yCoZ+AT4l/rgI8OpuEZ1BmI6sL6IPDrSFwqHd6o4DTF8/RRuN8IR4ZnMsXdYFRqwCwEArZRtfmaedO/vNNuh0VJhwkX6KYn7LYMreGaRAwvZFLI1x1R9CKPYSO6InfbwW7YD8jMbr+KbiikwqklGxESgkm6oyqNTv08taOKrSbcyEuCjUMxB4KNwXi0OaSR1CswJs7HxLWB26kfKko1GySTBRqsMAAWTuGwCugkIRHYlg6XDAX08tQAdtyatRpNc3EczsU61ZzXYQRG8JuSfER7lZ1/dARx7bN+FWAqszGIeB+FAvpPNjhPiPlO8MxC4mQRo7lze6ZTnUAXJyEi9hr4Uf3FPCYMEbbIHRqmISCQdlwuhwjFmswbMzlc/1JyqbKTnsLkC4sanRruwGo4W3J61BpeKbTl11CrsAvd5hQqZDnF/un4bHqP61TRHYml+0raWMJazYE8WrrlcsIZqy0IFqyaEkmsik1llwoIruJYGUHLHNGCkUcko+0plYKseRtcwuCdNjXl/vH1KnZsMHhK9M6GynTxuE84UHAwToWEqfEC+cX2zGNbjoCVYD0NNoVY43NcQSZM9e2SXS6PdDgCItHXupZr1FwBINZFCiivT8XgJHkWJULBpNCt7WjOa+21wvz9z4XaNwyV6WE4oCkTEhjcddiNh0v7URELHOE5DKB0I9D/WkcEwIT7cNimFmsb+Kj8iCD7iozhyCqACn8FwOeGxw+Ur90Fo/kO8hP8IoGqx35/P35rCm9p7pWp4XiXItJC8ZH3spB9Cpsa5nsaPxMroYXEXEKzEItrreklGFGxEa2ykNrvlJAPTVgRbTp6UQTmgRqVLFg4mYo0Kl47WLIp0bZk1PoTe9wao5xiZsUrQJiLhY2TgUeaSaLBSNlnIP15jchd5IgALC5PdzC9vl1ipk0nVs9VylmbgJvt9EBjFUsZMNhpACOXM7vIATsJTJnKMPK/60xZORI3JMYi4B3/2qTjXFJuY/+04QZdLpDGT5WLg6b21rNDYU3SSZhW+KQtCksXEpYgEDEr3Y201Yr9m+/h5UMMnJUItYrMz8ZScIuJklaMm680lI5yL6Fwg00vYgURO4IjfKs8VxmOJSThHUKLgizobDSxQkgeoAq4LgLqRDTYKNg+IRtEI05bd3K9rE3I71xuDe9WY1rhEqD3ObeFXcH4pKYFXQFC0ZsOsZK/kBTaMwOZfMW8FLSqz2O7uRg+Kg9q+JSLh2GY3cqg26nMfwUj3qenEMpwNZ9E/6eX1KhLjYD1UTiuVcEq2DMVRY81ic72BYedsxvS6SA3RmgC5iEdFc5+lOJNhKjpwnJIUjleM5VZbHMp+y91O+tj/FTt0XC8tY4iwI2bDbrNK7Sw+mHPaHXIO3aL8PRLklxsf2Y5h+7dW+V/yvTudpdPUHDwKRrdEqay0+SZ/vmJgedAOYAQga4KsdFOa6MtjY3BPoa5K+ktqtwubDutoXXo+jOpOxNfLethUnFSzxRERO7xSAwDnR5yFI7wSUiw0JPz3saWqMFMMBz1ER55HnKekQ55eRlrBnyzHJCDi8LnKMsZsAF0A0AAykEg/Ou/R9KokBkwRt+ciuKvo1UEviRu+M1MZa7VyApBFZMk1kUDWRQrLKx4BEnMMsv7KFWlfvFCQgvZHGz9QNL2ri06t2dIxmbLt0Kl2lW+QurDDK8zLzSe+TjMSxCyxqCt0OeKxyZMsZHQrXmaKRSourbbC/WS9LSR2lRtLVmbeCqDN9QGPdecKzKsj5UjFuXC0LABSMocEb56t+m0cTjVd756ypfqFbC0U26/TUFCr215ASTWRSbUUV79w2CPmGQC7Rxkg3Knv36dfh9NRXyr8URvXtMiZ2BVkiKSTyL67u9vntXRcDPyUbZwlJpskC+xb+tITO1NPBSosSRvIo/wAKgfoKmRuVWlWmBlzfaZqg8K7U/iMZZ1SxIy5ixPdsTawXdz7dR40WskSlc+DCs4Zg23+raH9aSE6gcZhOW4Zk8WXUr5kaaef/ALp6ZgqbxZYri2NxcDaYqJrg5eauTMP3ZALeH2q62im8fieSh32n8pWcxPGpwvLkw0hjBJbkSEhrm5DFe9lJN7Zh8qcsbmHX3pTUIMFpjcoMvGMEWzwEYZiMskUsZ5Eq7WdFuAf3hS/yDMTzQBpE2MbiFlsXweQ5jEYnUm9onBtvYWJvbWt2zR+Ujil/buP4weBWsHD3xIRWVkwcQVUUgq2IKAAMw6R6aDr+VGkO1ouBGpWOJiUqUZQVtbKQCLeFtq6AAbKRWax/C3iyjDOcrOPqXJMfdvIcp3Qd23hrSlhFm+C2IH8vFIbGwysI8TEI5egkA1845OvtY1UOY4w8Qd/sVJzXtEsMjrNQ8JgWXETRJIyDuSqDZwc4KtmzanVfEb1qbS2o5oMZHbn1tSVCH02ucJzGzLgoHGYpJMRFCwEgQZ2CDIDmOgOYnWyeOxNc1fFUrBhvGzxXRQDaVEuFp2+HVlHbFq5wav3QiCRi2gNlCoR5ZlOp8aYVQ+pSDrBokzt1eymaLmU6paJLiQI2dSrTGSC8cqkEBspI17snd3H72Q+1ejUIltQajHI29YXm0mmHUyIkTzF/SVJNXUAkQ4aKU/WqjjM5sxZTliUqArWKktI7aeMQ9vLrfy18OrkfLiV6tL+GhOvw8+AUfFdm1jk+peWBkjVzdcy8xyQAveIC2DDxv4VNlMPrYaRgDrI+cKjqpZSBqiSdvyPIqmx+Ilu0TrHNYZmZRlYKpDHPfQeg6U1Z9QE03AO1kjOBtWoU6ZAqNJbqAOUnYjFio1NopWhb/dTg5fYn4fn7U7KrGmKbiw/7XZfXig6k9wmo0OH+5uf2pv8AeGX9shT98d+M/wAQ2966xpWH/KI35jx+Vzft8X+MzuyPgpSkMLqQQdiNR866QQ4SMlAgtMGyBFaFkk1kQr6EKkUWHLEc7/acRkcBuRB3kTlyi2csMwt8Sq3SvntOqGtWDG8BxPsvf0OmKNHE7ieAQxP7NVkyrJjpCWLK0VsOvflIdLgJJou2hJoaYZLaDLhttt/kI6KLOqusXX2WVPj8TzZGfvWOihmLlVGiKWOrWAAv5V7lCkKVMMC8evVNV5co9XUkk1kUKKK96gmIgmkJbvOVXMARZe7oR8OoN/MeNfLRLwF7UwwlZWabU3J/mtXfFlyhGF76D+tScE6vMHgrWMnqEHxHzP3R5mudzti6GtjNWsOIvZVtboB8Pz3c/hUXNVQVmuIcfCTPyzmY5XkffKi2y9PhtsBb4r65xbqbRJaAeuuslA1IcStNwTE25g5gGRES3xMGCF3YjzLN01ymuesMrKlI5qW2Iz3W8xuSNFMYUqOjWU2bxudamBGz1TnmsZ2mwilY4jh3IdiOWZQ0qnq0Z1AOouC2U3toa66Ljczlut1yXPUGqPPr1WfixOIwK9x8+GDHOyxL9IgB1sytuACDc336C13eGvuRfyKRpc3h5hT8aIHw0mKMpxKhGYFxFa4G2VUWxB6HWo4INhHBVxWvcb15xhmWd44+QoaRrDlkpp1axJH3vlTw4GAfFRBY6JaOVlrJuCYyLSDiMlhsslyBbYalh+FOGO3Ji4DIlQpJOKpvyJv5R/8ASqAVBkkJac1Bm4xi0dWlwTGysO5mt3ipJuA33fxNN2jwZLUhY0iAU1iu0+HkGSeBwD0YKfcXIPvTHSKZEPCQUXC7Sq2PiMcUqy4eRpFCMhSXMMqmxAD+Fxpe9vekD2tcHMM8UxYXNwuEbwn+B8QieWWeRgjNLezG1o1idE12PxW0rUHtxl7jmZ5R9o12HAGNEiI8/pROAYmJC7SSoCAsa3YfAovp5agfwmm0F9Nhc57o1cgo/qNOpUDWsbOvmpGLlwTg3eMEgjMpsfmN66ajtEeDcTtXLSbpjCLGNijxcSQRhhiRmy3KuA4uBqARZtT50jdJaGSKl4yN7+R81Z2jOL8Jp2nMWt5jyTX99SRjSSKRcoBGZ73BLEgHQd5ibCuQ1cBxNwnhMzt6ldYpYxDgRG0COHUJ1eOiUMLrh0YguVzAsAoVVUC4AsL5t7k2GtGjVaSZdhG03PI+/klrUSMm4jsyHMcdXmpHKTRIwMpKrprcftJCT1uAq3r0Axv4sysPc+IgLhxPjE/O59h4XKPE41DLIygqbJICARYnutr4H8CabSGNDhUcJGR4ajyKXR3uLTTaYOY9xzCabg6jWJ3iP7pup9VO9A6E0XpEt4ZeCcaY42qAO9fFVzYSdGbIASLXaKyXvf4oz3WPWwHUVxmjXpuOAZa228QbFdYq0XtGPXqN/A5hKi4/lOWZCD4gFT7of0NOz9SLThrN8o8kr9ADhipO64q3gmjkW6MGHW3T1G4r0WVadVstMhcLqdSm6HCCnYuIzyI5ZyRKsY71iQkV+VYkXXe5setq4tH0RpPbAQTJHA7t+fNdtbSnR2RuBAPLek/3nzZGkEeS8aomR2CqmoPd2IY5z/Gaho2izW7QmRn8FX0jSopYAIOXymzXrrywkmiigaKKFZFezY7FqmFhRWUsUDsUa4u2tyNh1r5yiwl5JXrVSA0AKmwuEaS7aKg3ZtAPQ9T5Cul7w22tI1pN1cQ8uH4L3+8QM5/wqdEHma5jLrnr5TiAmnx99Bt4b382O7H8K2BPilJ7QcT+iwAWz4mfuRR9dd7j7tt/UDS5tNoxO3DNM8kN3lY3AuWxMOGDczmmN533zsz81iD1XIBbyZvHTqxd0v2ZLn1hq9LwXD+XJJLExzyKzOpuQzkjvDw66efSuF9TEA12r0XU1gaZCa4Z2mjlkaInLIts6HQ2IDZlvva/qOtE0CBOpEVZtrUTjGEEuMjxKtc4cMkqjcNKoMb/AOEg/MetVZamWnXlyUHXqA7EMfAs+tzHKPhkXf0YfaXyPjoQaAlvBOYcvP8AtPweWJX5atGz6SJH+xmUXJdF+yw6qNRc6AamoIUXNOr+1neFH6Ri8KliBGIwQf8AhXkf2LZvnRAuhMleh4mSuloUyVCeSrAKLimXnNOGqZdCjSz30Nj61QMlRdVgqvx2Gw/KdmhQmxtZQCSFJAHmSQPeoV6TQwmFShXc57ROv0uVBbs7hhEbhrqpLMCbnIpZiBt0OlqlU0ZjKZOsDz/tVpaW6pVA1E+WvyUBezKgAiV1e2pFrA9bWANvemboAj8iCpH9SMxhBC4cKxS/BimI/eB/XNR/bV2/jU680f3NB93UvDoJjkY5QReNwWzHYXNw37uhI19TSdnpbRFjeesk/a6G4g3Fo9t6YmxGJMmabDczJayLspNjc2zE6WNjptUXVKz6mKoycNoGQPmrNp0WU8FN+HFeTmRzhSm7SqP2kMi+1/ztXT/1Jo/NhHXJc3/TSfweD1zUSHH4VpHYkpe2XKGQ6gZr5PMDfxNQp1tHNRzjbZEjjkumpR0gU2tF9sweGamnEIwKriUYG4Ky5dQelxlP5119oxwwioDOox9e65uze0yaZBGsdFHAYpwDGylzHYFkZWuLXVrEgnTqL6g0aFZzRgcJw6wQbaihWotJxtMYtRBz1hOYPFx2uzBWYlrPdD5fFa9lAGnhVKNenEuMEmb24Z7oSVqL5hokC1r+m+U3iMcsvcji5/iSPqx6sf0pKmkNq9ym3H6eKdlB1LvVHYPXwVPjOClCgzASStlCoDlVft76kaj8a8ytoZY5onvOOQyA1r0KOlh7XOjut1nMlSExmIEaBsriXuoRo4voTa1tuvS4q37iv2bWOg47DbCn2NHG57bYc9kqzwhuCbWGYhR+6vdHtpf3r0qFwTEXgcBYLhrWIE6r8TdOGrKaFFFAiiik1ll6jBAqm7kMRpa9kWwA7zddthXiucSLL0w0DNLxPELWt02NgMo/cXZfU60op9fKYvUFsQT/AK39T1NPhhLMq64LhwF58nwj4R94+PmPzPkDXLVdJwBWYIElYjtZjDPipMp+sISC9/2as2XID95izEn7oPi1ZkAbvVZxM7/RR+ynEI1xU2LNuXEpCXuPi+rjGgNjkB6dKapJaG7UlP8AIu2L0jhvaXDGVVE6EkbA5joLm4G2xrndTMLoDhKzXa1ExD5oIcRz1AKzRpkXQWs7sRfb1HppVqRLRfJRqtxGRmj/AGf9pGkJWUJzG3ZrrzYATmVCBYsjG48iR0pqrARbo/alReZM9BWHF+FYhZCDi2VTqvKjjW6nbvOGPytQYQ4SqGQYKyvbDELAsKs0rksxzNI7MuW1iutgdTqNR+FMWpSV3ZLCJLM82mZY7ZxYBi50LgaBu6e8NDfUA0RZCZm6tsYCpIIsa62QRIUXSFCc1UBRJUaQ1UBc7zZRSdaouUkkqRj+ES5YO6riQ5rKwJUJ3yWAuQbhNLdRXDU0lpfgI1+mXmu+lopDMU5iPHNV3EW/Zobrma/h3U7ze1wg16E1Wo8Pc1m+Ty+1KnTcxrn7oHP6XOa7FwhNliKycWyQ5hPnRsEYJSQw1Nt9fXoPwApKX4ztv4/SpVHegareHUrs9UU4TEuGjb4o0PqoNTdRpuzaPBUbVqNycfFRJeDYdv8A9YHoWH4A1F2g0D/p9Vdum1x/qUZ+zkP2WdfQj9RUT+mUtRIVh+o1dYBTE/Z52FvpDEDYMCQP+r9Kk/8ATXuEdpI3/wBqrf1BoM4I4f0kDhOKQ3SRR/hOT5raxpBoelM/Bw5W8ohMdL0Z4h7Tzumo5sXzM7R8xowybCwLC9+7a5sR7WqLTpRrF5biLbdQquGjCkGA4Qb9SlcOldiCyleRHkUHS8jaAm/U3A+VNopc5+Jw/BsAb8gtXADcIP5GTwzPkFdomVQo6AD5V7TW4GhuxeU52JxdtQNMsurIoGishasit0cWW/Ty9B0rzMELvxSgJK0LSrPguA5rXbRF1Y7fw38dD6C56VCrUwiBmrU24jdL7UcdEUDTLYBRlgW2hc91Xt91dwPL1rmFOOJz+FV79fgvIZGdQr5yC93Bubkh2QsT43D6+tNkuczmtV2fwSHCCQKJzzC80F2RzHHdVaPKQWtdjbztWJuqMAwrXcAwWAnKTQxr1F1ujKSpBDgHfXrf8qV8gJxByUHt1w9oFknTFSrYFcjWcMHkbujwHe87AUKWV1qljMqv4fHjYYY1+jwzIneUKxjlQnU6tp16DUHW96qFOCBC0/CcezRmGVJBYGSAsCWCD9pCT9oodR4rttSmA7Ftz+UGk/jsy4fS887T4xcXiolHwKLE3vpcs5I3FlB0NjTuSggqX/Zxj8vPQKbnKx+7bUAb3vqaNMA2WJgSti7rILbjw+0v+Hy8vlVgC0pCQVU4uAr5qdiP18D5V0MdK53iFXyNVwFxveE5w3CGWRUAJJYCw1PtQqvwNJKWjT7R4CvuMwhsS6DK3LRIEzRGJsz2Zhn0BIGQ+Hma8rRzLsfPOepXq6R/+fLZ0QqjismaWZ++UjjXDxCQI6gXOaxB08Q2mhG+lPozRUqSY27Ot4S6W802YROUdexVIxr2F4wTZopkhj/T5/6v7UlS7Y22+fJVpWdi2X+POFxqiRJrIrqyKBrLIVkUL1llxe2prF0CSiGyYCawdwgLaE3ZvAFjmPsNvao0JZSl2dyed1WtD6sN4D0UePvFdLXJlYevwA+e38lRpCQ0HM94+3W5WqkAuI/9Ryz63qS1di5gkmsihWWXGiik1kVsIzXAV2BScDhWlkCL13PQDqT5VOo4MbJVGNxGFoMbOqryIz3E/aHqzfd9SRr4Wt0142NJOM5nJXJA7oXmXbnjPOdYkOZUve33/hy28gCP4jWcRkFMyVXYvCmXFphVPwZILj/hi0rfzcxqWJKc3K9L4/wRJAhiJhmiVVjddLWHwsBuNx/q1YN1piszgMTLFilLAQYosMw2gxa33B2WTz2J8CbVjlCDTBCtO2uNTEvh4RmDGW8qm90CIGII9GOvl7UlMJqmYVzi+IQx2VpEB6C4zH0UamrhTKXw3jRvZIpWBNwzLy1BGxPMINjtoDSvaHLNdCxnbHAqGOLw6gJJzEddTy3ZSki9PE20oNJ/E5hSf3TibkfIodhMNlhlkI1dwvsg/qxq9Ia0HOsrp5CDcV1AKBJ1JxMSDva538D60MELB+1QsRD1F/TT/RqrXbVz1WTkrbsjEObmYqAis31jFV0H3ht461zaY6GW8lbQmd+T5lMYbFEvExuOazzHNmxCgOTkLL8RCoNfIVztGGi48tnG+SoXYqzRxOU7hvVLiHXlgqsa8x2ltGSAFOkYyHbuZbX/APfVoLCGz14rm058ujrwUFq71whINFMm2+L0F/c6D9aXN3Dr5VBZnH26CJp0qTWRXVkUDWWQrIpJoLJ2aBGhCHllpZAguzoyqNXN7ZSCNLDXxtXn6aSSGXv6a967tF7rS/Z65DoJGPwdoxlLJnfIgdSyFRq55gGtgG6W21rV3uaBTaQZ6y4I0mtJNQtNuvVRcLcgud21/h2UfLX1JrroSW4zrvy1fPNc9aAcAyHrrTtWUwgayKFZZA0UUKy0rWQgs1gLk6C1cTrCV2MklaJz9Gj5aEc19Xb7oHn4D8Tr0FcP+V2I5Bdf4DCM1TYziKQxmRzZF2HVmP8A3GquhokqQvYLB8GlV5jK+pDtM4toEjDzN/M4Rf8A3XJKq1WHYGWFZ3nxEqqbWFz3mLm8jBRroBv+9WaYkoi60mL7ZoxPIhmmJJN1Qhb38dT49KYOGQWzTGIbFYtQj4UKtwRmygg+KyM11/5dYgnUgYVXx2Ri4ck2Swz6sANUXNb4lOW3odjoKjTN1StYKz7OSrMMnOaJxc8uFYolYfeRlW7D3vXQLqAKtxwaDd1MnW8rvJ/nJFNCBuqTg/EBKJUcfVMcj6aKSTym8joR7VNw1hZpBkHIq3wvDzh4kiO4BPrmJa/4100oIspvbhsmZK6AoFMSVQKD0lZ/GsW7FMVYzVivFkhwsy52jabLHnAUrlY2fMD+6Sbjwrg0um5xGULv0aoA0xmU2ZQY5pYyhdskEfKkMUih7KXCN8SlSPkfSp1sm0xMeI8dyai2C6oYndIMcN6qeJyhnIF8qgIubLcBdLHLpvevU0dgawLyq7sTz16KEaupBJNZMmo+p8T+Gw/K/vQZtVH6hsRNMlSaKK6gigaKyFBEIAa/6FBZWOLBVzbOFhiCC7RzJnl1ezD7JA9NeteZT/kr31bo6IXfU7lMR6zy4FQOK6yCBGBVI++0cjMpz2zHK1rEjKpGmjkgaUp/mr4T5xlry8uKcfxUp6nURPimjXrLz0msiF1ZFCishWWXWoorecPAhXmN8ZHcHhfr615lTvnCMl304YJOajyylibm5Jux/IegpmtAWc5YntvxRXdYENxGSX8C5AGh8hcepNcVd8ugK9NsCVmw9QlGFuOE8LKwRyph25qIzrNGUmWTPc5ZEBvsbbG1utPhsLJhZXXD+00cgCzMsMq2DI5yC/iuexsfA/8Ak2pvBzsUjmnUpfGcbysNJKpGinKdxdu6treZFM8wEgR7OQA4UOyg57HUAi3fBGvqfnXPRauiq6Qs7xzsyyHnYW+hzZATmU+MZ/Tf8qqWRkuZSOGdrA0TrPpIEaxto+ltujeWx/CiCCFsSoMLOY4V/flYnzCKAL/8xvlQCkXQF6iMs+GR0NyqLY2sWUCwNj6UWHA7cVV3fbKoJtK7WrjcYUV3qoC5nPUZ2qgC5HG6axEqiM8wZkAJYGxv89L6VOsGhhJVtHc41GtadaiYXhkShWAINrkZiQCQRsdNAbVKjQa0Aq2kaS4ktBt5+KfIrrXHKQaKYJuY2BtvsPU6Cg4wLKlMS66GW2g6UQIEIEyZKBoopNFFdWRQrLIUFlK4aFD5nJCoC5OQSAZdsyE2K3sD67VCu7Cw/MeivRbLuvdPcNAFpHsPjxMpjIhdftDR9Dl0IFr2vtXFS7lEvOvmOoXU/v1Q0at9/u91WmI6zPmMk55j51ykDXIAeosdfMVXQacAv29RG5T0qpiIbs6md6Sa71yoVkUKKK6sshWRXVllq5MQWNzv08h/WuMNgLpNSSo3FOILhomlbU7IPvMdh+p8galVeGNlUpsxGF59wMI+Ji5rKqZw0hYgCy98gk+Nre9eW0guuu+LKRhsK+MnIhUZ2Ekra2AJZnsPC2ZE9aLQXGyDoAWl7P4/ER4aWVcTArcwLJHOuQ5ttcozMxCkeOnlTtJAmUjj3oUbjs+KxKI8mBZWUgiVAzNYdOUdbde9WdicJwrDCNao58VCIOWImTEZ7yG5Cstif2YsF1tpbTpSyI3omSt1gsQ0UKouLhy5A0eZQyOBylIzKQVYE/Dqdb+NOyxzWcZal4XjOI1vhWcD7UZKg+iyqrH2vVw47FC21UXH3SUGVlEMvWPJJmfzZmCrceQpDCRwsqaTEXVV6KCB53YsT+NvaskN16hwXEcpUT7qqB5iwBHvVXU5ai18FJ4xhwDmX4W1FUoumxU6zNYVHLpXW1edUsozGqBc8qJxJCwVB9pgDsbKLsbg+lveo12lwDRrPkujRnBji86h5qQxq6gEkmijCSy1kQUzJqQPU/oPzPypTdwCs2zSeSJqiVJrIoVkUKyyFZFCssm8SjMjBSASCATfruDbWxGlSrUzUYWjNVo1BTeHHJRDPiJAY5ot8qs2YEZVta2twLfpXmsbUrDDhgTmDbevQeadG+K8WGsKxnkzG+3gLkgDwF+leoxuFsLzXOxGUyadZCsshWRXVlkKKZCsstDA1zUCICRlTEVhu0/GPpEul+Wl1QbX8WPqfwArw9IrY3bl7lGnhahgpTHFiJY0upiTDlyQMrSgGQ5d2JyuB4A+1SBgE8lQ5gc1N7KcCxEwMkcgiQnKZB8fdNyEtqPPUbDeq0aT3iRYKdSo1tjmrrjLRYR4ZMPK0sqZ3mEtyXHwli5FgdCNPEHxuSQx0gypgYlc4Xic86CSJY40YXVnLSN53RcoH81djS54kW62fai4taYKzfaCF8RjYsO8zPZCScqqFJDMQoA2sq7k71zVGl1QNlWY4CnihW2H4XGY/oko5eICtypYy2V9GZWK30PcudtunVMHewnNHH3cQyUbhGGxRQmLGOrIxSRJRzAHXcB9brsRYdasxryJB8VNz2zcZqo4zxeeVbSsCA9rpmCkqLHut672FTNQnNMWCLKticFlvtcXtva+tqIIU8K9Hxc1jcV6TWyvOqVYVng8RzUyH1HketQe3A6V1U6gqNhUWNQgkV2UzIXm15aYUSqKCa+36D/MdfyHzpc3cPdVyZxPp/aJNOkCSayZKiYX12oFERrRfD3uw67eYXQkeGubSkY65ngrPEARxUciqqYQoooWrIoWrLIVlpQtWRlCSdY1aRjlCg62zWY91CQNwGIPtXLplXs6JPJdWh08dYTqujkC6Lew2uST7k7mrUmYGBuwKNV4fULtqSRTpQk2orIWrIoGsihWWQtRRlG1B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59" name="AutoShape 15" descr="data:image/jpeg;base64,/9j/4AAQSkZJRgABAQAAAQABAAD/2wCEAAkGBxISEhUSEhIVFRUXFhUXFhgWFxYVGBYYFhcWFhUXFhUYHSggGBolHhgXITEhJSktLi4uGB8zODMsNygtLisBCgoKDg0OGxAQGy0lICUtLS0tLTItLS0tLS0tLS0tLS0tLS0tLS8tLS0tLS0tLy0tLS0tLS0tLS0tLS0tLS0tLf/AABEIALcBEwMBEQACEQEDEQH/xAAbAAABBQEBAAAAAAAAAAAAAAABAgMEBQYAB//EAEUQAAIBAgQDBgIHBQUIAgMAAAECAwARBBIhMQUTQQYiUWFxgTKRFCNCUqGxwTNigpLRBxVysvAkU2OTosLh8cPSFkNz/8QAGgEAAwEBAQEAAAAAAAAAAAAAAQIDAAQFBv/EADkRAAEDAgIHCAEEAQMFAQAAAAEAAhEDIRIxBEFRYXGB8BMikaGxwdHhMgUUI/EzQlKiFSRicpJT/9oADAMBAAIRAxEAPwDLsK+0XyQK4CsskQ7sfFvyAX8wamzMnf6W9k9SwaN3rdLtTqaNqyycnGx8v1NKETkE1amQXWrLLrVkU9a0Z8yB7DWknvIj8SVHtToLrVkUzG12f92y+9sx/BlqbXYnu3W9/cKjhDG77+3ynLVRIhasilQwljb5nwHjQJhYlHEuDoNht/WsAsExRRXVkV1ZFdWWXVlk1FrmbxNh6Lp+dz71NlyXdW6Kd9oHV0uqJF1BFJtRRTZ1b0H4n/x/mpM3cPfrzT5N49dcETTpUDWRSTWRQIrIoWrIoUVkLVkUKyKuytBebK5iFBJ0ABJPgBqaVzg0EnUi0FzgBrUfhz5olfbMC3j8RJ/WpaO7FTDtt1bSRhqluy3kn7VZRRArLJ2Qd1fU/pSg3Kb/AEjmmrUyVdlrSsgBQWKfxgsQv3QPmRc/nSsvdUfbu7FHC06SVHx+OjgW7k67Aak6gG3zqNfSWURLlWhQfXMM8U1wnFJKrFWuc5J0sQDqoI9NL+RpNFrNqtJB1/0qaVSdSc0Eah9qURXUoBJtQRmFKmYIuQbn4z/20guZR3KGadFCishWWXVkV1BZNzNZSRv09ToPxtSvdhaSOtiZgBcJRRQAAOgA+VFrQ0ABYmTJRooIVlkDWRCbiGl/HU++w9hYe1IzKTrunfnGxE06CFZFJNFFA1kUkissutRRQNZZCsitVxmOKKS3OjytqpLKLg+9cVLSWObcqekaG9ru6LKs4lNHyXySoWykDKyk3Om19d6Fes003AFNo+jkVGkhSYYlCKuddAOo8KpTe1rQJUq1NznlyBj9KsHArmLHDNHlnwopbp4xHl+h/O/9KSe8qwezneo5jplK6BWitiUnC4MsU8Ga3sLXP5/KpufEq1OkXQdpTM5zMzeJJpmiBCm98uJUHG41YxYWL9AbgDQkFj0Ght41GtpApiBn1mrUNHdVMnLrLqyz8yPNcuitlJRpAxC5thZiLaFr5dOluteQ/FVu8bpnX1qXtMDaQhh3xGr15qT2fTlysmoRsyrmBBJQ3G4HQt8q6NA7lQt1H26K5v1AY6QdrHv0FduK9heUFIVOWoc7n4R4D71JMmEd/XFRCadFCssgRWRQNZFCssurLJpxdlHhdj7aD87/AMNI67gOfXWpUbZpPLrrWnSKdIkmsshWRTcwvYeJt7bn8NPekfcYdvRVGbdiUadKEmsihWWQNZFCsihaiik2rLLqKKFqyy3k3BosTEYy0hCOoFipYpZDIqlhbNrcdLivn3sLJhesHB8A8vhY7Fdl4muYpHtzZFswDMI47DMUXW9/M300HVGMc/O1kHuaBIOtP4PgDrGWCYPEIJDGC1lluED94ZSQLXHe1uCD0p6Lg44MIPH5S1WloxYiOCEuAA+Lhq+sbRt+BymujA0Z0vCPpc5c45VPGVAxGIwhjYph5EbUAlWCqQbEkoxGmvypC+iW2aQnayrN3A+Cnq3DgjEyOtrHV8Sp3H2SfOnJoaif+SSK0QQJ4BJhTDOLxtM3+GWQf5nFM3sj+Jd4n5U3Nqj8g3wCWOHnouJHm0y2/wA5NOGHVi/+vsqbiNeD/wCfpWi8LnCizyLliJ1nvrJoNOUfvePSo4Hk5nPbs5KzXNAyFt23mqLicWIwyhxPmLMqKjKGuWv9qw8PD86NR1akJxzqjqEtOnQqGMEb1VQDELIAHvI5D5DbvMDkUh2Bv1NtAArbaVytdVDs7m/PiutzKRblYW5ZpWMw8gdEaNlBYs7D6xmtbMSqWI7zbEA6ig9rpDSPf038FmkQSD7eqYjlyyWjlOVXByEWzZQzfCSTfp6sKLH4X912Ry8Tl1coVGBzO8LkRPGB1wW84dw8NeV/2S+2Y7hQfxJ6D2r2alSO63MrwqbJBJyCr8ZIXYt8vTpp09KowQIQmVHtToygRWRQNZZC1ZFC1ZZELWWlNxalm8TYei6fnm+dTZcl3Lw+5TvsAOr/AFCUaoghWWXWrLJiNgzNb7Pd99Cf+35GptcHPMare59lVwLWjff4904adIk2rIoWoooEVlkDWRQrIoUUV1qKySXA3IoFzRYlMGuNwFtf7N+JO85Vyoyc2V1aFywUXsWA0A1GvTzr5/Sqh7M7fNepozBj3LSYrhEUsmHCxEM8V5eQQGvJeQ6uRbYG9/0rnpViym/yV6tIPe3zWePDOQqO8xLT8yQLIojk1kPebcuTprc2rq0KoDI4Lm0tkQq5i2IYohIiBs7g2L23SM+Hi3sNbkdjjjsMtvsPlcrRhuc9iONw68yKMABVAGUDQAnMot6QsPehbEG9dWTRYu66ul8DH1ckDamIlNdbpYNGdf3bD1BrMNsJ1W+PJBwvO1RuJ8NhKO3JjLZTa6Le+y628bVqjGFplo8EGOfIAJSV7OwiwVWXYdx3T8Fa1DsKYytwJR7R5N78gp/HMAYlIinnzu4SNc4cHIut86myC4JPl4kA88ERBMq3d1gLJcZGJ52QOMR9HGZrqqd50JIAW1yFBbyt5UlU1MUTMJqbWRlEpGD4hmczyRqQsXLJRVkXKrXZjG7qwNz4egpW1L4nDVG33BRcy2Fp18PZdgeJXxJlWeMgKqgyExnKbswQSE3sQB3m66EdCyr38Qd429flB1MYMJHh9J3DYJsbK65lABaQvb4FCxgyaXNr2AsTfUC/UPeHyTt+EzWFths+Vd8bMipGmGduSiKMjWa5318T1NjuLC4CiuqlSqtAe08s+uV+OS4KtSi5xY7Lw6PG3BVMfEha8q5Omcd6O+1s26nyYCupmlCO+I35jx1c4XK7RTP8ZndkfDXxEqba4uNR4iusEG4XNkYKQRRRBSSKyZCstKNqy0pEz2BPy9ToB87Ur3Q0lMxsmCkolgB4ACs0YQAi52IyjTILqyKTM+VSx6An5Ur34Gl2xGm3E4N2qPw+ApGAfiN2b1bU1HRaZZSAOZueJVtIqB9QkZZDknzV1JJrLIVkUDRRQrIoVlkmiiuY2FzsK0gCSiBJgJhcOp1Zbk6n+ntt7VEUGO7zxc9eSoargYabL07hzhYcRJ3Q3KKKSzIbuQBlZRve2h8q8f8AUTZo3r0dBGZV7h8gnnndmyJGUKkGVCgAVGBXY2F83nXCWfwt3rqDv5XblkP7SsHOjxRIjtCmHjTukyBrXP7M6rfqVO3Wr6MDgJ2lc+ku74CzHDeM4W4V1fDsNLxM6x+6DQe6n1rqFRuWShB4q3wMMkkztFOHVMoDSIrB7oGADR5dg7a2PxCmGKZBRMRBCkASxYhXeEESqYTynuWYXaI2cKFP7Qb9RrSuLg7EUQARCZ4hjIxlV88ffUkyKyABDn+MjKdVA361R1UWBsphhBkK0wuJj7rhg4zCwQhix3Crbcm1F7hFkLhDFDlRPPPbOEZmtqFBJIjT/pF/tHXwAmDhBcVSJgBecdmp3LSRqHkklUKFFr215r5mNgwS6gn/AHhPSuSm43G1XcBEqyxnZ1+W0s2HMbKLrlMXLRVF/rLEs/m1x5W2p3U7SR6QlD7wCqzhOBxF4kjVkOIyqCQHSTMTk7pUgWF9Cb94HQXqbZaJylMYJjNarj2AGDh+iQlRI8kSyyKAuZ32CgHRVGw8Tm6rYhhcJyvHiiXhojn4KPiMPiI9EdZUGgWQZGA8nUWJ9RXrNbWZ+JDtxsfEfC8WsaLz3gW7xceBUKXFpe8gaBzpdhdG8mYd1h62Phag6s2ZeCw78jx1H1StpPiGEPbuzHDWEhcOoIyNySdinehk9F2B8tDva+9ZrAD3DhJ2Xafb0OyUxqEjvjEBts4dbbjgnGxTx/tksPvpdk9SPiX8R51Xt3U/8o5i4+Qpikyp/iPI2PwVLiUOuZSCviDce1Xa9rhLTKiWub+Qhc2m1MgLpusmTUguyj1Y+2g/E3/hpHXcBz661KjbNJ5dda0s06RCsipPDMHzpUiuBnYC5OUAdSWsbaX1tUq9Ts6bnbAq0GY6gbtQxvZyDETJywy86RyjCTnBIF0DdzW+WORyD0Yba28Jru1purVbxAzg8Nn2vaczs6jaVO033fOaiJh8iJ9ZzAylgxDBspZuXnDAalMrejCvW0Gq6pTvPP51rzNMpNp1LRy+NSBrsXKgayKFZFAisik1kULUVl1qyyakFyF9z6D/AM2/GlfchvVuvVUbYFyXVEquuJHGKgzSRZWdNEMqZit2UEXIOx+elq8StTc6MUL0KbwLNlWmExs2HyRTLcOyIrRTPmsCObmVh9YMt7A6Xt41KtTcQAIVaVQNJJlaud5J42VImcqC+HaSUcx1HxxuSDZhuP0vQZNO55+xQf37Dl7hYzHgy6TcOZj4h4iw9GBBFXdfNqk3iqLE8JdSDDFjEAucjBXX0BRwR+NSc06gVQHgpXD5mPdmwmJRhYq6viSqsNVYxu1gAbdam6YuPVMCJT/0/BmRfr8UtlbMM+IchyVFgddu8PO4pw9uslAgnII8Fw+Cllzy4l0ks3LW5DorWQZnKXLG99Nr211JQln5SqNByhQO3jmN+RHipJYmUMQ7K9iGIUZgL9L2vQdMRKQkTYKr7MNEMyTLEQ3eDMzRyRlLnMkqBjHbfvAA+I6oIGaoLqy41x3ECCSApJIjjIkzoVJzfZLL3ZCVvZhYnwpnVH4S1AMbIK9DwfKwOHVI42lldFAiAF1BXazEZGIIJ9RsWvQxCqcLfxCfCaYk5leT8QErYoYcs5vOpOYjPckC91JAsPA26jpQAOMN3qZIguOxbbErXvNK8SqAqQ/Xn/gg/wDNI/8AjH/V6by/zf8Ar6/XrwSkdhl+Z/4/fpxUM8JVuWUzJzCQwSwH1l2TMh7pA+G1uoqDqDIa4WBzjfcSMty6GaRULnN/ItiJ3WMHPepkUE+G0JXEjwvkZPK50b0vTsGkMsO8PAoVP2zjLu67xHNVf0mKSZiGOHey20Ed2u2YMh7rfZqTX0nVDBLDbde8yMjqVHNqtpjEA8X3wLRGsa1MaaVP2iZ1+/GCf5o9x7Xrr7WpT/MSNo9x8SuYMp1PwMHYfY/MJ/DyrIMyMGHl09fCr06jKglplRex1Mw4QoPDiXeWTcFgi77Jf9TXNopNR76mqYHALq0kBjWU9cSeJU011rmSayyveAIUimlDZWe2GibM6Wea+dgwUg5YwzEHYa2ryP1Wp3RTGu69b9Lpy4vPBOLd3dxfK4+jIbO+SOyiRw8ViQsKSi/W41rj0oYKTKAzzPFdej9+q+tqyHBUvEsSZJXck6k27zPZRooDNqQBYC9e7o9IU6YaF42kVDUqFxUWqqSFFFCsshWRSayKFZFcKKyai1u3jt/hG36n3pKd5dt9Or81R9obs9erJVUSq241Ni454YZsOpdW5oWNj3woOxN7Dc+1eH2znkWXo9mGyk43jY+kRtNDImRiSCL2URm1vE5mJJ8AvhRL+9JCWIC0fDO2+GVggL6kFWsFCt0JJOg6Gs6HGyIdhVpxrEM6jEQxx2YlZFaZV5cnVTlDb70Kbi3ueHBZwB73UquVcWRpyE/5kn/1pyXLABP4XDYi4zYgD/8AnEF/zs1IcRGaYQCo3FeykMkrNKzubn/dpubjVEBPuTSBoIumNikYPs08TNOMQZEiRmEeJJZA1iF717DUgbdd6nVbqlFu1eYTm7E5QMxJAGwub2A8NfwrEJAVbcIkKmMR4xoWBLRsWblLmBBDLb6tjc3Oqm+9LEqoMBbLs9gJooxjMY6SJETLBCCqqJI7q7stlVQpuABoWNxpc1N5ce6E7SB3is1x/jRlmEs0PIlkU5s0ZkQoTdbxvve5JYC4v1J0aw1QhiOtUnZrDF8VEqMVJY2ZbXWysbgEW6bW+VNSHfEKbzYytJj2xT5lKCaBXyu8IKNIB8Sgd42B0YqD1HjbofVqnuxI1kW5f1wURTpi+R1dfKltMjQk5HjU2QELmtc5dAhJWw+8BtXR+6BbA4dQoDRO9idxS8biEkjZIGTyykEhlsVzEbWIGlWgVWmDJ1bjqXO9xouFoGveOKjxS51VhsQCPK/Suqm4OaHDWuGo0scWnUoGGw6ShmdVcMxIuAdBoPTrXPTpsqgueJkrqq1H0iGsMQEziMGkC5o5JI9bKq/WBmPQRtufS1TqUmUG4muLd2Y8CqUqr9Idhc0O35HxCi8SixEeZp8IVdCFaWMlMrMquEY2IY5WQlbn4q4TpOMF2G/+5pg89vou8aN2ZDcVtjhI5bPVNYPjIiUK+o3NwUkFzc3U6N7H2q1HTRSbhd8HwyPI8lGtoZqnE35HjmPBW2GxUcovG4by6j1G4r0qVanVEsMrz6lKpSMPEJy1VhJKu4+KxrEiRuLxRlzbmxscROSp1vlYxovhYhxXhVKT6ulS8d0cxAv5+S9ynUZS0WGHvH1PwhjoRCX7v7OKKANlW3NlHPmtIj/EFdADY3W4paP/AHOl4jkL8hYZ9Smq/wDb6LhGZtzOaoTXvLxEKyy6sikmiihWRQrLIVkU3Ntbx0/qflekqG0DXbrknZnJ1JVqoEsoWrIr0DhmKE2MkRwJIoo1A/3kTMAbg+FmPyrwHAioSLH1XrgyyNSrcZwlpsbzRaXC8l1SRTcd4ZTnH2WOc26EAGiypjdBskdTgSEOzzB4OXIAzQs0TXAPwHu79MtquwyEjgtXw7DYeRHSSJcjhVlAFrgfA+nVTbWo1QdXL45rNjXz63LMTdjYo5JUBliyvZDHIRdcqnMCb3BJNFsOEoixhOw8BnUjl4+YbftAsv52pSCNacJ/jEWPizSc7DMgVSxlVk2UZj3PO9I1xATOEmVH45xCY8LczQrGZ3iVLE3Ki0rEqdV+EDXxpSe+AgYwXWL7PYiOPFRysFsmq52KKXsbFmCtaxNxp9kU8KTDC3XC+y0WMmOKP0URC5mEbcxX3NsxC8t9zcW6k1OocIVmiVR8fxrYibPFcRQMFghiF5CE7vNjQXBRNlvv6lqVrEXGTZVWNTEzI8qzNio1zBmkzRGIkENaMSfFr4Ee1Uud6WwUDs3wOWaUCNJGy6uY7DIDpcsdL61ImEAC5aSHin93plzSSFdPro2EW+0RAzX23utFlR4EXA2dZKhY0bz14qBie0GExciu5MEouS9wraCyqJRoRc3sfu7V0sqUnETY9a1F7agBIv1sSZbNYkw4tRsymMSr7Xsx9Cp8q6g4HOHjlPXguNzTqJaecdcZUJCAk3KkkXIGZUO9mW4BSQZh3sw08qDXAMfgcREwPo3zSOYS9naNBmJP2LZQn2kkgVI8qSMRYKhKsfE2NxbxYkD8qtjfRDWQHHYLH35mQo4KddznyWjWTce3IQVL4Dw+SR2kYBZY0aUtKrcpFTUqGS4F/Mgt+Fc1er2bC6qDiNsrDhq9yurR6faVA2kRgF87njkfZP8A0LFsghZxM0zc8Ir8xQXu0hcahTkB0Ow9a5dHNJtB1Qj/AMV1aR2rtIbTB/8AL4VbFHJOC2KRSXIkF4lUlSoRCpABC5UFrab+ddGg0W1JLrjeo6fWdSgNsdoUGXgilm5blMtgt7tY2ucrXzAd4bHxqztBBcezMRlr88xntUG6cWtHaCZ6yy1Jn6fiIGyTKJQBcsmrBfFvL1A9aX9zXoOw1RiGcjON/wB+Kf8Ab0K4xUzh45T1sUnAY+Ioz5xm7zMDoR1tbrYWGnhV6Gk0jTLpvcnb1qUq2j1RUDYtYDZ1rT+DjsgJFi3eYdLtqf6e1WoU4YHEXNzzU69QlxaMhlyT9WUUk1kUKyyBrIoUUUKCKFFZNrqxPh3R/wB342HtU23cTst89bk5s0Dn8db05aqJEQtBaVN4E+IMuI5Mi55HZWYgqQkX28y6LfMF2OpuNjXiZyNq9jILRdieLXlxE0cRFyqFEIaJggsAoJBvbLra2nSplgPzsTNcVKSGBsVK8DMhkUNJBKrRsjpoTHnAzqRqbeVGm9zSQ7xQqAalY8PlswZSCOvUEdQas64SCyuYMPz8OjAksF5iE7mNyXyH95L2t5Vzl+F/Wf2niW9ZfShLGFBZiAACSToABuSfCnJQCZnwRxbxStf6OADGhBHMYMwEjj7tgCo87mk/FNBKpf7QeJa4Sw0RWxGU+bgJe3jkPs1amwyTyS1HZDmqbszwRp0tFOvMY5ponkAjdAd2EbB1Kgkm46707iG3IslYJEA3V/2tngWJ8Hh8sEMAzT7q0zNqIU/eOW56iwGwaotBPeOercnfGQyCzXBOCz4ol0xBhnQh1TJoI5FUxsrXvlI067a71TDASCYVjxfhbRktjVVZGFv9mur4lQNebfuou3eNj5HSpueTkqNEG/XW1R+CdqIY2ZXZIYsoVEUHlZr3JZ95GsPiOmulanhDpJ69kzpIt18q3mxSzKSCrowsTcMGHh4W8q9JgaRtXE9xlUGI4by/hjWaPrE4Uso/4TtuP3WPoRtQ7PDkJGz4+Cl7SczB2/KqJezmGmvJhyFINijhioPVWW4dD7+1SOiUqneZ4dXCb9zUZZ/j1YqFLwyGM/XRywHYSRuXj/mIJX0Ipewpt/yAt3gyPrmt29Rw/jIduIg/fJcOzCEZopzY7GwYfNSKoP05pGJj+uSif1NwMPZ1zWz7J8JMOHKGS74uZYe7KYzyY+/KCj3XWxW+/et1ry9Na6m/ATMcda9bQnCpT7QCJ9kYA0mKxeKYBWlC4WEsSpImIjDfV6Bliie9tN6Gk0+ya1hG/b/SOjVO1c54yyyj+1nu2ONf6YeWJxHEBEuUjEJki0XK2l0JLnXWze1dlBtSi1pAcNZgSN1vVcmkOp1nEEtMWF4I2qjPHmVcpGVjcs1iCCTdgFbQkbC5tprV/wB+5rcJEE5n6PleFD9i1zsQMgZD7HnaUrEcSw7QmONiGkZQxYG9iRmZmOm2m/WhV0ii6l2dM3cRJPqSjS0es2r2lQWAMAegCb4hFHIRGgUs85sRY2jVVB1HT+hpazWPIY2JLs9wACei57Gl7ps0W3mSr9hXtrxwk1ky61BaVxFZZJrIoGsik2rIykStlF+uw8ydAPnSvdhE+HFMwYj68EVSwA/0fOma3CIQLsRlGisjWlZTOzXEcPDhpFZiskj2diN4wDopXXW5HiC99hXhiwXrYhkpfZLi2Ggw1pZMrvI7MMkhtsBqq22A+dFhACxMqw4n2lwz8mRZC0kMispCSBgp0cXZQCLdCfSsQJWJ1qw4li+HTBiCqTupySoksSuxFlLOqjW9t/elaxwNsli4FWvBuKRROIExEyuCOWJI2dQRplzMg7rDT4vCs+mSJI436yRDg3Wm+0cnMeNwufCOcwjCyqzsujRyWRrBTY5TbMCPA0WNgEH8hwWJkzq5q+l4uDHGRFIjv3UDLoDZTqdhbNfzymoCkcRuIVHVYGRlYntbhOZipAouqGLDpbW/LUAgAb94fjXQyzBzKk4jGTyWug4S0KMFbmYmVQHfNHFylXZVAD5FUjwN2H7ovyl+I5QB5q2CJ2lZTjfY1mEah1jjD5bu7NmzfaJKjNITYZRfSw2FUa4XJzUnsMACwUTiwbAMqBH2yiZjmklUbiMm6wqPPvCnBxBIe4ep+ln+O4xDGpjgyBybsXMocjfNJm7xB6FRSG6aYVz2MwythGL5XzyMWBs1gAFClemxNvOrUgISkym8T2XhzZ4S+HfxiYgH1Q6W8han7BubbHch2pyN1HlfHYcFm5WIjUXJuIpABuT9nQUcVZmcOHgUsU37vMKEeMYWYh8zYaW3dZha46XPwunr7WoitTeZnCeuRCBpPbaJHXgVJ+mnRZbAnRXU3jk/wnof3T7Xrrp1tT9evUetnqvOr0Z7zNWrWOtqjTcKUEtETEx6p8J/xIe6aLtGbM0zhO7LmMkjdKdGGoMQ358jmrNOJwRMWX6Qrrh1UhQkqvK9xOzoRcLkyEG19dK8h9Ooa+KpcA3j4Xt06tMUIp2tafnr2S+B9oiGRgrBEV3Ro5deY+aGNpEa4GqSHLbZweoutRg0nSJB1+QTUn/t9GuMhq281Ce5N9ya+hEAQvnJm5QKHqPnRsUclBk4Wkk2sQOVNdAAS50v42Cn+auN9Gk+rcZD1+I811tr1WUYBNz6fKZw/BkXElkCqEXUXFgzdd/A/hUqdGmNJLmCwHmfpdT31TowDzcnWRkrF4QPtL7XNejMrz8Mawm8o8aKWSu0oLXSGoohJIoIoGiihWWUKUF5lXXLGM52sWNwv61xOmppIbqbfnku0AU9HJ1uty69VLNdq5Ak3oooXrIrbdoeBYQwH6jIyx9xk07x+G/3twNa8Mi2a9Wx1KH/APik8IX6JjLWFyjgqCTqT9pfDcVpISxsS5sbjRG8WKwZdGVlLw2OhFr2BIJ+VAubrKaHRkpvZvjiNDh8PK2WRWVXWS66R5mRgWte5RPc0rhrCZpGRWnw5+mkotzhVJVmuQ0jAjuIw3jGxOx28akXdlfX6faoBjO5bDDwaW6H8CNjXIXK4aoOOwpaWMt8ERZj/LfX+U/OrU3Q0xmVKoCXDYFXcD4IsZWaVczsWI0vlkkPxabGygA9Lk+F2q1S6Wty9ghTZABdmq7jnBI8Oz4hxzS7C5dgiRgWyK7DXKCBYKNSFB21elVLwGi0ddShUZhOJZ7iPEhNiUPOaHIGZTIBJkYWGWGICyqQAbm7Ea6a04bhbHXNTPeM5JnG8TxEgMcmGXFxHcrHPB/ETKtr+YNaAEpcdkrz3iMUeduUHC32e2YHqCQbG3jpTQVzueJst32M4cVwikKbuzubC/XKPwUU7TCqLgK4/umY6iNreJFvzqnbMGZQ7N5yCoZ+AT4l/rgI8OpuEZ1BmI6sL6IPDrSFwqHd6o4DTF8/RRuN8IR4ZnMsXdYFRqwCwEArZRtfmaedO/vNNuh0VJhwkX6KYn7LYMreGaRAwvZFLI1x1R9CKPYSO6InfbwW7YD8jMbr+KbiikwqklGxESgkm6oyqNTv08taOKrSbcyEuCjUMxB4KNwXi0OaSR1CswJs7HxLWB26kfKko1GySTBRqsMAAWTuGwCugkIRHYlg6XDAX08tQAdtyatRpNc3EczsU61ZzXYQRG8JuSfER7lZ1/dARx7bN+FWAqszGIeB+FAvpPNjhPiPlO8MxC4mQRo7lze6ZTnUAXJyEi9hr4Uf3FPCYMEbbIHRqmISCQdlwuhwjFmswbMzlc/1JyqbKTnsLkC4sanRruwGo4W3J61BpeKbTl11CrsAvd5hQqZDnF/un4bHqP61TRHYml+0raWMJazYE8WrrlcsIZqy0IFqyaEkmsik1llwoIruJYGUHLHNGCkUcko+0plYKseRtcwuCdNjXl/vH1KnZsMHhK9M6GynTxuE84UHAwToWEqfEC+cX2zGNbjoCVYD0NNoVY43NcQSZM9e2SXS6PdDgCItHXupZr1FwBINZFCiivT8XgJHkWJULBpNCt7WjOa+21wvz9z4XaNwyV6WE4oCkTEhjcddiNh0v7URELHOE5DKB0I9D/WkcEwIT7cNimFmsb+Kj8iCD7iozhyCqACn8FwOeGxw+Ur90Fo/kO8hP8IoGqx35/P35rCm9p7pWp4XiXItJC8ZH3spB9Cpsa5nsaPxMroYXEXEKzEItrreklGFGxEa2ykNrvlJAPTVgRbTp6UQTmgRqVLFg4mYo0Kl47WLIp0bZk1PoTe9wao5xiZsUrQJiLhY2TgUeaSaLBSNlnIP15jchd5IgALC5PdzC9vl1ipk0nVs9VylmbgJvt9EBjFUsZMNhpACOXM7vIATsJTJnKMPK/60xZORI3JMYi4B3/2qTjXFJuY/+04QZdLpDGT5WLg6b21rNDYU3SSZhW+KQtCksXEpYgEDEr3Y201Yr9m+/h5UMMnJUItYrMz8ZScIuJklaMm680lI5yL6Fwg00vYgURO4IjfKs8VxmOJSThHUKLgizobDSxQkgeoAq4LgLqRDTYKNg+IRtEI05bd3K9rE3I71xuDe9WY1rhEqD3ObeFXcH4pKYFXQFC0ZsOsZK/kBTaMwOZfMW8FLSqz2O7uRg+Kg9q+JSLh2GY3cqg26nMfwUj3qenEMpwNZ9E/6eX1KhLjYD1UTiuVcEq2DMVRY81ic72BYedsxvS6SA3RmgC5iEdFc5+lOJNhKjpwnJIUjleM5VZbHMp+y91O+tj/FTt0XC8tY4iwI2bDbrNK7Sw+mHPaHXIO3aL8PRLklxsf2Y5h+7dW+V/yvTudpdPUHDwKRrdEqay0+SZ/vmJgedAOYAQga4KsdFOa6MtjY3BPoa5K+ktqtwubDutoXXo+jOpOxNfLethUnFSzxRERO7xSAwDnR5yFI7wSUiw0JPz3saWqMFMMBz1ER55HnKekQ55eRlrBnyzHJCDi8LnKMsZsAF0A0AAykEg/Ou/R9KokBkwRt+ciuKvo1UEviRu+M1MZa7VyApBFZMk1kUDWRQrLKx4BEnMMsv7KFWlfvFCQgvZHGz9QNL2ri06t2dIxmbLt0Kl2lW+QurDDK8zLzSe+TjMSxCyxqCt0OeKxyZMsZHQrXmaKRSourbbC/WS9LSR2lRtLVmbeCqDN9QGPdecKzKsj5UjFuXC0LABSMocEb56t+m0cTjVd756ypfqFbC0U26/TUFCr215ASTWRSbUUV79w2CPmGQC7Rxkg3Knv36dfh9NRXyr8URvXtMiZ2BVkiKSTyL67u9vntXRcDPyUbZwlJpskC+xb+tITO1NPBSosSRvIo/wAKgfoKmRuVWlWmBlzfaZqg8K7U/iMZZ1SxIy5ixPdsTawXdz7dR40WskSlc+DCs4Zg23+raH9aSE6gcZhOW4Zk8WXUr5kaaef/ALp6ZgqbxZYri2NxcDaYqJrg5eauTMP3ZALeH2q62im8fieSh32n8pWcxPGpwvLkw0hjBJbkSEhrm5DFe9lJN7Zh8qcsbmHX3pTUIMFpjcoMvGMEWzwEYZiMskUsZ5Eq7WdFuAf3hS/yDMTzQBpE2MbiFlsXweQ5jEYnUm9onBtvYWJvbWt2zR+Ujil/buP4weBWsHD3xIRWVkwcQVUUgq2IKAAMw6R6aDr+VGkO1ouBGpWOJiUqUZQVtbKQCLeFtq6AAbKRWax/C3iyjDOcrOPqXJMfdvIcp3Qd23hrSlhFm+C2IH8vFIbGwysI8TEI5egkA1845OvtY1UOY4w8Qd/sVJzXtEsMjrNQ8JgWXETRJIyDuSqDZwc4KtmzanVfEb1qbS2o5oMZHbn1tSVCH02ucJzGzLgoHGYpJMRFCwEgQZ2CDIDmOgOYnWyeOxNc1fFUrBhvGzxXRQDaVEuFp2+HVlHbFq5wav3QiCRi2gNlCoR5ZlOp8aYVQ+pSDrBokzt1eymaLmU6paJLiQI2dSrTGSC8cqkEBspI17snd3H72Q+1ejUIltQajHI29YXm0mmHUyIkTzF/SVJNXUAkQ4aKU/WqjjM5sxZTliUqArWKktI7aeMQ9vLrfy18OrkfLiV6tL+GhOvw8+AUfFdm1jk+peWBkjVzdcy8xyQAveIC2DDxv4VNlMPrYaRgDrI+cKjqpZSBqiSdvyPIqmx+Ilu0TrHNYZmZRlYKpDHPfQeg6U1Z9QE03AO1kjOBtWoU6ZAqNJbqAOUnYjFio1NopWhb/dTg5fYn4fn7U7KrGmKbiw/7XZfXig6k9wmo0OH+5uf2pv8AeGX9shT98d+M/wAQ2966xpWH/KI35jx+Vzft8X+MzuyPgpSkMLqQQdiNR866QQ4SMlAgtMGyBFaFkk1kQr6EKkUWHLEc7/acRkcBuRB3kTlyi2csMwt8Sq3SvntOqGtWDG8BxPsvf0OmKNHE7ieAQxP7NVkyrJjpCWLK0VsOvflIdLgJJou2hJoaYZLaDLhttt/kI6KLOqusXX2WVPj8TzZGfvWOihmLlVGiKWOrWAAv5V7lCkKVMMC8evVNV5co9XUkk1kUKKK96gmIgmkJbvOVXMARZe7oR8OoN/MeNfLRLwF7UwwlZWabU3J/mtXfFlyhGF76D+tScE6vMHgrWMnqEHxHzP3R5mudzti6GtjNWsOIvZVtboB8Pz3c/hUXNVQVmuIcfCTPyzmY5XkffKi2y9PhtsBb4r65xbqbRJaAeuuslA1IcStNwTE25g5gGRES3xMGCF3YjzLN01ymuesMrKlI5qW2Iz3W8xuSNFMYUqOjWU2bxudamBGz1TnmsZ2mwilY4jh3IdiOWZQ0qnq0Z1AOouC2U3toa66Ljczlut1yXPUGqPPr1WfixOIwK9x8+GDHOyxL9IgB1sytuACDc336C13eGvuRfyKRpc3h5hT8aIHw0mKMpxKhGYFxFa4G2VUWxB6HWo4INhHBVxWvcb15xhmWd44+QoaRrDlkpp1axJH3vlTw4GAfFRBY6JaOVlrJuCYyLSDiMlhsslyBbYalh+FOGO3Ji4DIlQpJOKpvyJv5R/8ASqAVBkkJac1Bm4xi0dWlwTGysO5mt3ipJuA33fxNN2jwZLUhY0iAU1iu0+HkGSeBwD0YKfcXIPvTHSKZEPCQUXC7Sq2PiMcUqy4eRpFCMhSXMMqmxAD+Fxpe9vekD2tcHMM8UxYXNwuEbwn+B8QieWWeRgjNLezG1o1idE12PxW0rUHtxl7jmZ5R9o12HAGNEiI8/pROAYmJC7SSoCAsa3YfAovp5agfwmm0F9Nhc57o1cgo/qNOpUDWsbOvmpGLlwTg3eMEgjMpsfmN66ajtEeDcTtXLSbpjCLGNijxcSQRhhiRmy3KuA4uBqARZtT50jdJaGSKl4yN7+R81Z2jOL8Jp2nMWt5jyTX99SRjSSKRcoBGZ73BLEgHQd5ibCuQ1cBxNwnhMzt6ldYpYxDgRG0COHUJ1eOiUMLrh0YguVzAsAoVVUC4AsL5t7k2GtGjVaSZdhG03PI+/klrUSMm4jsyHMcdXmpHKTRIwMpKrprcftJCT1uAq3r0Axv4sysPc+IgLhxPjE/O59h4XKPE41DLIygqbJICARYnutr4H8CabSGNDhUcJGR4ajyKXR3uLTTaYOY9xzCabg6jWJ3iP7pup9VO9A6E0XpEt4ZeCcaY42qAO9fFVzYSdGbIASLXaKyXvf4oz3WPWwHUVxmjXpuOAZa228QbFdYq0XtGPXqN/A5hKi4/lOWZCD4gFT7of0NOz9SLThrN8o8kr9ADhipO64q3gmjkW6MGHW3T1G4r0WVadVstMhcLqdSm6HCCnYuIzyI5ZyRKsY71iQkV+VYkXXe5setq4tH0RpPbAQTJHA7t+fNdtbSnR2RuBAPLek/3nzZGkEeS8aomR2CqmoPd2IY5z/Gaho2izW7QmRn8FX0jSopYAIOXymzXrrywkmiigaKKFZFezY7FqmFhRWUsUDsUa4u2tyNh1r5yiwl5JXrVSA0AKmwuEaS7aKg3ZtAPQ9T5Cul7w22tI1pN1cQ8uH4L3+8QM5/wqdEHma5jLrnr5TiAmnx99Bt4b382O7H8K2BPilJ7QcT+iwAWz4mfuRR9dd7j7tt/UDS5tNoxO3DNM8kN3lY3AuWxMOGDczmmN533zsz81iD1XIBbyZvHTqxd0v2ZLn1hq9LwXD+XJJLExzyKzOpuQzkjvDw66efSuF9TEA12r0XU1gaZCa4Z2mjlkaInLIts6HQ2IDZlvva/qOtE0CBOpEVZtrUTjGEEuMjxKtc4cMkqjcNKoMb/AOEg/MetVZamWnXlyUHXqA7EMfAs+tzHKPhkXf0YfaXyPjoQaAlvBOYcvP8AtPweWJX5atGz6SJH+xmUXJdF+yw6qNRc6AamoIUXNOr+1neFH6Ri8KliBGIwQf8AhXkf2LZvnRAuhMleh4mSuloUyVCeSrAKLimXnNOGqZdCjSz30Nj61QMlRdVgqvx2Gw/KdmhQmxtZQCSFJAHmSQPeoV6TQwmFShXc57ROv0uVBbs7hhEbhrqpLMCbnIpZiBt0OlqlU0ZjKZOsDz/tVpaW6pVA1E+WvyUBezKgAiV1e2pFrA9bWANvemboAj8iCpH9SMxhBC4cKxS/BimI/eB/XNR/bV2/jU680f3NB93UvDoJjkY5QReNwWzHYXNw37uhI19TSdnpbRFjeesk/a6G4g3Fo9t6YmxGJMmabDczJayLspNjc2zE6WNjptUXVKz6mKoycNoGQPmrNp0WU8FN+HFeTmRzhSm7SqP2kMi+1/ztXT/1Jo/NhHXJc3/TSfweD1zUSHH4VpHYkpe2XKGQ6gZr5PMDfxNQp1tHNRzjbZEjjkumpR0gU2tF9sweGamnEIwKriUYG4Ky5dQelxlP5119oxwwioDOox9e65uze0yaZBGsdFHAYpwDGylzHYFkZWuLXVrEgnTqL6g0aFZzRgcJw6wQbaihWotJxtMYtRBz1hOYPFx2uzBWYlrPdD5fFa9lAGnhVKNenEuMEmb24Z7oSVqL5hokC1r+m+U3iMcsvcji5/iSPqx6sf0pKmkNq9ym3H6eKdlB1LvVHYPXwVPjOClCgzASStlCoDlVft76kaj8a8ytoZY5onvOOQyA1r0KOlh7XOjut1nMlSExmIEaBsriXuoRo4voTa1tuvS4q37iv2bWOg47DbCn2NHG57bYc9kqzwhuCbWGYhR+6vdHtpf3r0qFwTEXgcBYLhrWIE6r8TdOGrKaFFFAiiik1ll6jBAqm7kMRpa9kWwA7zddthXiucSLL0w0DNLxPELWt02NgMo/cXZfU60op9fKYvUFsQT/AK39T1NPhhLMq64LhwF58nwj4R94+PmPzPkDXLVdJwBWYIElYjtZjDPipMp+sISC9/2as2XID95izEn7oPi1ZkAbvVZxM7/RR+ynEI1xU2LNuXEpCXuPi+rjGgNjkB6dKapJaG7UlP8AIu2L0jhvaXDGVVE6EkbA5joLm4G2xrndTMLoDhKzXa1ExD5oIcRz1AKzRpkXQWs7sRfb1HppVqRLRfJRqtxGRmj/AGf9pGkJWUJzG3ZrrzYATmVCBYsjG48iR0pqrARbo/alReZM9BWHF+FYhZCDi2VTqvKjjW6nbvOGPytQYQ4SqGQYKyvbDELAsKs0rksxzNI7MuW1iutgdTqNR+FMWpSV3ZLCJLM82mZY7ZxYBi50LgaBu6e8NDfUA0RZCZm6tsYCpIIsa62QRIUXSFCc1UBRJUaQ1UBc7zZRSdaouUkkqRj+ES5YO6riQ5rKwJUJ3yWAuQbhNLdRXDU0lpfgI1+mXmu+lopDMU5iPHNV3EW/Zobrma/h3U7ze1wg16E1Wo8Pc1m+Ty+1KnTcxrn7oHP6XOa7FwhNliKycWyQ5hPnRsEYJSQw1Nt9fXoPwApKX4ztv4/SpVHegareHUrs9UU4TEuGjb4o0PqoNTdRpuzaPBUbVqNycfFRJeDYdv8A9YHoWH4A1F2g0D/p9Vdum1x/qUZ+zkP2WdfQj9RUT+mUtRIVh+o1dYBTE/Z52FvpDEDYMCQP+r9Kk/8ATXuEdpI3/wBqrf1BoM4I4f0kDhOKQ3SRR/hOT5raxpBoelM/Bw5W8ohMdL0Z4h7Tzumo5sXzM7R8xowybCwLC9+7a5sR7WqLTpRrF5biLbdQquGjCkGA4Qb9SlcOldiCyleRHkUHS8jaAm/U3A+VNopc5+Jw/BsAb8gtXADcIP5GTwzPkFdomVQo6AD5V7TW4GhuxeU52JxdtQNMsurIoGishasit0cWW/Ty9B0rzMELvxSgJK0LSrPguA5rXbRF1Y7fw38dD6C56VCrUwiBmrU24jdL7UcdEUDTLYBRlgW2hc91Xt91dwPL1rmFOOJz+FV79fgvIZGdQr5yC93Bubkh2QsT43D6+tNkuczmtV2fwSHCCQKJzzC80F2RzHHdVaPKQWtdjbztWJuqMAwrXcAwWAnKTQxr1F1ujKSpBDgHfXrf8qV8gJxByUHt1w9oFknTFSrYFcjWcMHkbujwHe87AUKWV1qljMqv4fHjYYY1+jwzIneUKxjlQnU6tp16DUHW96qFOCBC0/CcezRmGVJBYGSAsCWCD9pCT9oodR4rttSmA7Ftz+UGk/jsy4fS887T4xcXiolHwKLE3vpcs5I3FlB0NjTuSggqX/Zxj8vPQKbnKx+7bUAb3vqaNMA2WJgSti7rILbjw+0v+Hy8vlVgC0pCQVU4uAr5qdiP18D5V0MdK53iFXyNVwFxveE5w3CGWRUAJJYCw1PtQqvwNJKWjT7R4CvuMwhsS6DK3LRIEzRGJsz2Zhn0BIGQ+Hma8rRzLsfPOepXq6R/+fLZ0QqjismaWZ++UjjXDxCQI6gXOaxB08Q2mhG+lPozRUqSY27Ot4S6W802YROUdexVIxr2F4wTZopkhj/T5/6v7UlS7Y22+fJVpWdi2X+POFxqiRJrIrqyKBrLIVkUL1llxe2prF0CSiGyYCawdwgLaE3ZvAFjmPsNvao0JZSl2dyed1WtD6sN4D0UePvFdLXJlYevwA+e38lRpCQ0HM94+3W5WqkAuI/9Ryz63qS1di5gkmsihWWXGiik1kVsIzXAV2BScDhWlkCL13PQDqT5VOo4MbJVGNxGFoMbOqryIz3E/aHqzfd9SRr4Wt0142NJOM5nJXJA7oXmXbnjPOdYkOZUve33/hy28gCP4jWcRkFMyVXYvCmXFphVPwZILj/hi0rfzcxqWJKc3K9L4/wRJAhiJhmiVVjddLWHwsBuNx/q1YN1piszgMTLFilLAQYosMw2gxa33B2WTz2J8CbVjlCDTBCtO2uNTEvh4RmDGW8qm90CIGII9GOvl7UlMJqmYVzi+IQx2VpEB6C4zH0UamrhTKXw3jRvZIpWBNwzLy1BGxPMINjtoDSvaHLNdCxnbHAqGOLw6gJJzEddTy3ZSki9PE20oNJ/E5hSf3TibkfIodhMNlhlkI1dwvsg/qxq9Ia0HOsrp5CDcV1AKBJ1JxMSDva538D60MELB+1QsRD1F/TT/RqrXbVz1WTkrbsjEObmYqAis31jFV0H3ht461zaY6GW8lbQmd+T5lMYbFEvExuOazzHNmxCgOTkLL8RCoNfIVztGGi48tnG+SoXYqzRxOU7hvVLiHXlgqsa8x2ltGSAFOkYyHbuZbX/APfVoLCGz14rm058ujrwUFq71whINFMm2+L0F/c6D9aXN3Dr5VBZnH26CJp0qTWRXVkUDWWQrIpJoLJ2aBGhCHllpZAguzoyqNXN7ZSCNLDXxtXn6aSSGXv6a967tF7rS/Z65DoJGPwdoxlLJnfIgdSyFRq55gGtgG6W21rV3uaBTaQZ6y4I0mtJNQtNuvVRcLcgud21/h2UfLX1JrroSW4zrvy1fPNc9aAcAyHrrTtWUwgayKFZZA0UUKy0rWQgs1gLk6C1cTrCV2MklaJz9Gj5aEc19Xb7oHn4D8Tr0FcP+V2I5Bdf4DCM1TYziKQxmRzZF2HVmP8A3GquhokqQvYLB8GlV5jK+pDtM4toEjDzN/M4Rf8A3XJKq1WHYGWFZ3nxEqqbWFz3mLm8jBRroBv+9WaYkoi60mL7ZoxPIhmmJJN1Qhb38dT49KYOGQWzTGIbFYtQj4UKtwRmygg+KyM11/5dYgnUgYVXx2Ri4ck2Swz6sANUXNb4lOW3odjoKjTN1StYKz7OSrMMnOaJxc8uFYolYfeRlW7D3vXQLqAKtxwaDd1MnW8rvJ/nJFNCBuqTg/EBKJUcfVMcj6aKSTym8joR7VNw1hZpBkHIq3wvDzh4kiO4BPrmJa/4100oIspvbhsmZK6AoFMSVQKD0lZ/GsW7FMVYzVivFkhwsy52jabLHnAUrlY2fMD+6Sbjwrg0um5xGULv0aoA0xmU2ZQY5pYyhdskEfKkMUih7KXCN8SlSPkfSp1sm0xMeI8dyai2C6oYndIMcN6qeJyhnIF8qgIubLcBdLHLpvevU0dgawLyq7sTz16KEaupBJNZMmo+p8T+Gw/K/vQZtVH6hsRNMlSaKK6gigaKyFBEIAa/6FBZWOLBVzbOFhiCC7RzJnl1ezD7JA9NeteZT/kr31bo6IXfU7lMR6zy4FQOK6yCBGBVI++0cjMpz2zHK1rEjKpGmjkgaUp/mr4T5xlry8uKcfxUp6nURPimjXrLz0msiF1ZFCishWWXWoorecPAhXmN8ZHcHhfr615lTvnCMl304YJOajyylibm5Jux/IegpmtAWc5YntvxRXdYENxGSX8C5AGh8hcepNcVd8ugK9NsCVmw9QlGFuOE8LKwRyph25qIzrNGUmWTPc5ZEBvsbbG1utPhsLJhZXXD+00cgCzMsMq2DI5yC/iuexsfA/8Ak2pvBzsUjmnUpfGcbysNJKpGinKdxdu6treZFM8wEgR7OQA4UOyg57HUAi3fBGvqfnXPRauiq6Qs7xzsyyHnYW+hzZATmU+MZ/Tf8qqWRkuZSOGdrA0TrPpIEaxto+ltujeWx/CiCCFsSoMLOY4V/flYnzCKAL/8xvlQCkXQF6iMs+GR0NyqLY2sWUCwNj6UWHA7cVV3fbKoJtK7WrjcYUV3qoC5nPUZ2qgC5HG6axEqiM8wZkAJYGxv89L6VOsGhhJVtHc41GtadaiYXhkShWAINrkZiQCQRsdNAbVKjQa0Aq2kaS4ktBt5+KfIrrXHKQaKYJuY2BtvsPU6Cg4wLKlMS66GW2g6UQIEIEyZKBoopNFFdWRQrLIUFlK4aFD5nJCoC5OQSAZdsyE2K3sD67VCu7Cw/MeivRbLuvdPcNAFpHsPjxMpjIhdftDR9Dl0IFr2vtXFS7lEvOvmOoXU/v1Q0at9/u91WmI6zPmMk55j51ykDXIAeosdfMVXQacAv29RG5T0qpiIbs6md6Sa71yoVkUKKK6sshWRXVllq5MQWNzv08h/WuMNgLpNSSo3FOILhomlbU7IPvMdh+p8galVeGNlUpsxGF59wMI+Ji5rKqZw0hYgCy98gk+Nre9eW0guuu+LKRhsK+MnIhUZ2Ekra2AJZnsPC2ZE9aLQXGyDoAWl7P4/ER4aWVcTArcwLJHOuQ5ttcozMxCkeOnlTtJAmUjj3oUbjs+KxKI8mBZWUgiVAzNYdOUdbde9WdicJwrDCNao58VCIOWImTEZ7yG5Cstif2YsF1tpbTpSyI3omSt1gsQ0UKouLhy5A0eZQyOBylIzKQVYE/Dqdb+NOyxzWcZal4XjOI1vhWcD7UZKg+iyqrH2vVw47FC21UXH3SUGVlEMvWPJJmfzZmCrceQpDCRwsqaTEXVV6KCB53YsT+NvaskN16hwXEcpUT7qqB5iwBHvVXU5ai18FJ4xhwDmX4W1FUoumxU6zNYVHLpXW1edUsozGqBc8qJxJCwVB9pgDsbKLsbg+lveo12lwDRrPkujRnBji86h5qQxq6gEkmijCSy1kQUzJqQPU/oPzPypTdwCs2zSeSJqiVJrIoVkUKyyFZFCssm8SjMjBSASCATfruDbWxGlSrUzUYWjNVo1BTeHHJRDPiJAY5ot8qs2YEZVta2twLfpXmsbUrDDhgTmDbevQeadG+K8WGsKxnkzG+3gLkgDwF+leoxuFsLzXOxGUyadZCsshWRXVlkKKZCsstDA1zUCICRlTEVhu0/GPpEul+Wl1QbX8WPqfwArw9IrY3bl7lGnhahgpTHFiJY0upiTDlyQMrSgGQ5d2JyuB4A+1SBgE8lQ5gc1N7KcCxEwMkcgiQnKZB8fdNyEtqPPUbDeq0aT3iRYKdSo1tjmrrjLRYR4ZMPK0sqZ3mEtyXHwli5FgdCNPEHxuSQx0gypgYlc4Xic86CSJY40YXVnLSN53RcoH81djS54kW62fai4taYKzfaCF8RjYsO8zPZCScqqFJDMQoA2sq7k71zVGl1QNlWY4CnihW2H4XGY/oko5eICtypYy2V9GZWK30PcudtunVMHewnNHH3cQyUbhGGxRQmLGOrIxSRJRzAHXcB9brsRYdasxryJB8VNz2zcZqo4zxeeVbSsCA9rpmCkqLHut672FTNQnNMWCLKticFlvtcXtva+tqIIU8K9Hxc1jcV6TWyvOqVYVng8RzUyH1HketQe3A6V1U6gqNhUWNQgkV2UzIXm15aYUSqKCa+36D/MdfyHzpc3cPdVyZxPp/aJNOkCSayZKiYX12oFERrRfD3uw67eYXQkeGubSkY65ngrPEARxUciqqYQoooWrIoWrLIVlpQtWRlCSdY1aRjlCg62zWY91CQNwGIPtXLplXs6JPJdWh08dYTqujkC6Lew2uST7k7mrUmYGBuwKNV4fULtqSRTpQk2orIWrIoGsihWWQtRRlG1B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0" y="0"/>
            <a:ext cx="2915816" cy="14127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L. Armand</a:t>
            </a:r>
            <a:endParaRPr lang="fr-FR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0" y="4005064"/>
            <a:ext cx="9144000" cy="2893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2000" rIns="36000" rtlCol="0">
            <a:spAutoFit/>
          </a:bodyPr>
          <a:lstStyle/>
          <a:p>
            <a:r>
              <a:rPr lang="fr-FR" dirty="0" smtClean="0"/>
              <a:t>	</a:t>
            </a:r>
            <a:r>
              <a:rPr lang="fr-FR" b="1" dirty="0" smtClean="0"/>
              <a:t>Bac Professionnel TU</a:t>
            </a:r>
          </a:p>
          <a:p>
            <a:r>
              <a:rPr lang="fr-FR" i="1" dirty="0" smtClean="0"/>
              <a:t>Technicien d’Usinage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dessin 3D, logiciel FAO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programmation de </a:t>
            </a:r>
            <a:r>
              <a:rPr lang="fr-FR" sz="1400" dirty="0" smtClean="0">
                <a:solidFill>
                  <a:prstClr val="black"/>
                </a:solidFill>
              </a:rPr>
              <a:t>commandes numériques (tours, centres d’usinage…)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>
                <a:solidFill>
                  <a:prstClr val="black"/>
                </a:solidFill>
              </a:rPr>
              <a:t> conduite de machines, gestion de production…</a:t>
            </a:r>
          </a:p>
          <a:p>
            <a:endParaRPr lang="fr-FR" sz="1200" dirty="0" smtClean="0"/>
          </a:p>
          <a:p>
            <a:r>
              <a:rPr lang="fr-FR" dirty="0" smtClean="0"/>
              <a:t>	</a:t>
            </a:r>
            <a:r>
              <a:rPr lang="fr-FR" b="1" dirty="0" smtClean="0"/>
              <a:t>Bac Professionnel MMV</a:t>
            </a:r>
          </a:p>
          <a:p>
            <a:r>
              <a:rPr lang="fr-FR" i="1" dirty="0" smtClean="0"/>
              <a:t>Métiers de la Mode et Vêtement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conception (patronage, réalisation de prototype…)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industrialisation : élaboration des tailles, préparation de la coupe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contrôle qualité, amélioration des processus de production…</a:t>
            </a:r>
          </a:p>
          <a:p>
            <a:pPr>
              <a:buFont typeface="Wingdings" pitchFamily="2" charset="2"/>
              <a:buChar char="ü"/>
            </a:pPr>
            <a:endParaRPr lang="fr-FR" sz="1400" dirty="0"/>
          </a:p>
        </p:txBody>
      </p:sp>
      <p:pic>
        <p:nvPicPr>
          <p:cNvPr id="5126" name="Picture 6" descr="http://lyc-louis-armand-villefranche.elycee.rhonealpes.fr/lectureFichiergw.do?ID_FICHIER=652"/>
          <p:cNvPicPr>
            <a:picLocks noChangeAspect="1" noChangeArrowheads="1"/>
          </p:cNvPicPr>
          <p:nvPr/>
        </p:nvPicPr>
        <p:blipFill>
          <a:blip r:embed="rId2" cstate="print"/>
          <a:srcRect l="1260" t="47987" r="1721" b="1072"/>
          <a:stretch>
            <a:fillRect/>
          </a:stretch>
        </p:blipFill>
        <p:spPr bwMode="auto">
          <a:xfrm>
            <a:off x="35496" y="1699860"/>
            <a:ext cx="2411760" cy="216118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483768" y="1124744"/>
            <a:ext cx="6660232" cy="28931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72000" rIns="36000" rtlCol="0">
            <a:spAutoFit/>
          </a:bodyPr>
          <a:lstStyle/>
          <a:p>
            <a:r>
              <a:rPr lang="fr-FR" dirty="0" smtClean="0"/>
              <a:t>	</a:t>
            </a:r>
            <a:r>
              <a:rPr lang="fr-FR" b="1" dirty="0" smtClean="0"/>
              <a:t>Bac Professionnel TCI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i="1" dirty="0" smtClean="0"/>
              <a:t>Technicien en Chaudronnerie Industrielle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interventions en atelier et sur chantier (ensembles de tôlerie, tuyauterie industrielle…)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techniques d’assemblages et outils adaptés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logiciels de Conception AO et de Fabrication AO…</a:t>
            </a:r>
          </a:p>
          <a:p>
            <a:endParaRPr lang="fr-FR" sz="1200" dirty="0" smtClean="0"/>
          </a:p>
          <a:p>
            <a:r>
              <a:rPr lang="fr-FR" dirty="0" smtClean="0"/>
              <a:t>	</a:t>
            </a:r>
            <a:r>
              <a:rPr lang="fr-FR" b="1" dirty="0" smtClean="0"/>
              <a:t>CAP RICS</a:t>
            </a:r>
          </a:p>
          <a:p>
            <a:r>
              <a:rPr lang="fr-FR" i="1" dirty="0" smtClean="0"/>
              <a:t>Réalisations Industrielles en Chaudronnerie ou Soudage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tracé, découpe, mise en forme du métal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installation d’outils et programmation de machines à commande numérique</a:t>
            </a:r>
          </a:p>
          <a:p>
            <a:pPr>
              <a:buFont typeface="Wingdings" pitchFamily="2" charset="2"/>
              <a:buChar char="ü"/>
            </a:pPr>
            <a:r>
              <a:rPr lang="fr-FR" sz="1400" dirty="0" smtClean="0"/>
              <a:t> contrôle de conformité des pièces…</a:t>
            </a:r>
          </a:p>
        </p:txBody>
      </p:sp>
      <p:sp>
        <p:nvSpPr>
          <p:cNvPr id="36866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915816" y="404664"/>
            <a:ext cx="6192688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Voie Professionnelle</a:t>
            </a:r>
            <a:endParaRPr lang="fr-FR" sz="44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22" name="Image 21" descr="Logo L Arm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96752"/>
            <a:ext cx="951909" cy="534634"/>
          </a:xfrm>
          <a:prstGeom prst="rect">
            <a:avLst/>
          </a:prstGeom>
        </p:spPr>
      </p:pic>
      <p:pic>
        <p:nvPicPr>
          <p:cNvPr id="5124" name="Picture 4" descr="http://lyc-louis-armand-villefranche.elycee.rhonealpes.fr/lectureFichiergw.do?ID_FICHIER=646"/>
          <p:cNvPicPr>
            <a:picLocks noChangeAspect="1" noChangeArrowheads="1"/>
          </p:cNvPicPr>
          <p:nvPr/>
        </p:nvPicPr>
        <p:blipFill>
          <a:blip r:embed="rId4" cstate="print"/>
          <a:srcRect l="419" t="75132" r="15162"/>
          <a:stretch>
            <a:fillRect/>
          </a:stretch>
        </p:blipFill>
        <p:spPr bwMode="auto">
          <a:xfrm>
            <a:off x="6111374" y="4147853"/>
            <a:ext cx="2925122" cy="1153355"/>
          </a:xfrm>
          <a:prstGeom prst="rect">
            <a:avLst/>
          </a:prstGeom>
          <a:noFill/>
        </p:spPr>
      </p:pic>
      <p:pic>
        <p:nvPicPr>
          <p:cNvPr id="12" name="Picture 2" descr="http://lyc-louis-armand-villefranche.elycee.rhonealpes.fr/lectureFichiergw.do?ID_FICHIER=645"/>
          <p:cNvPicPr>
            <a:picLocks noChangeAspect="1" noChangeArrowheads="1"/>
          </p:cNvPicPr>
          <p:nvPr/>
        </p:nvPicPr>
        <p:blipFill>
          <a:blip r:embed="rId5" cstate="print"/>
          <a:srcRect l="66486" t="56146" r="2015" b="26454"/>
          <a:stretch>
            <a:fillRect/>
          </a:stretch>
        </p:blipFill>
        <p:spPr bwMode="auto">
          <a:xfrm>
            <a:off x="4572000" y="5454791"/>
            <a:ext cx="1265629" cy="710513"/>
          </a:xfrm>
          <a:prstGeom prst="rect">
            <a:avLst/>
          </a:prstGeom>
          <a:noFill/>
        </p:spPr>
      </p:pic>
      <p:pic>
        <p:nvPicPr>
          <p:cNvPr id="9" name="Picture 2" descr="http://lyc-louis-armand-villefranche.elycee.rhonealpes.fr/lectureFichiergw.do?ID_FICHIER=645"/>
          <p:cNvPicPr>
            <a:picLocks noChangeAspect="1" noChangeArrowheads="1"/>
          </p:cNvPicPr>
          <p:nvPr/>
        </p:nvPicPr>
        <p:blipFill>
          <a:blip r:embed="rId5" cstate="print"/>
          <a:srcRect l="3780" t="35428" r="64720" b="53984"/>
          <a:stretch>
            <a:fillRect/>
          </a:stretch>
        </p:blipFill>
        <p:spPr bwMode="auto">
          <a:xfrm>
            <a:off x="5580112" y="5670815"/>
            <a:ext cx="1377004" cy="710513"/>
          </a:xfrm>
          <a:prstGeom prst="rect">
            <a:avLst/>
          </a:prstGeom>
          <a:noFill/>
        </p:spPr>
      </p:pic>
      <p:pic>
        <p:nvPicPr>
          <p:cNvPr id="17" name="Picture 2" descr="http://lyc-louis-armand-villefranche.elycee.rhonealpes.fr/lectureFichiergw.do?ID_FICHIER=645"/>
          <p:cNvPicPr>
            <a:picLocks noChangeAspect="1" noChangeArrowheads="1"/>
          </p:cNvPicPr>
          <p:nvPr/>
        </p:nvPicPr>
        <p:blipFill>
          <a:blip r:embed="rId5" cstate="print"/>
          <a:srcRect l="5040" t="81999" r="62201" b="4576"/>
          <a:stretch>
            <a:fillRect/>
          </a:stretch>
        </p:blipFill>
        <p:spPr bwMode="auto">
          <a:xfrm>
            <a:off x="6701443" y="5879900"/>
            <a:ext cx="1254933" cy="789460"/>
          </a:xfrm>
          <a:prstGeom prst="rect">
            <a:avLst/>
          </a:prstGeom>
          <a:noFill/>
        </p:spPr>
      </p:pic>
      <p:pic>
        <p:nvPicPr>
          <p:cNvPr id="18" name="Picture 2" descr="http://lyc-louis-armand-villefranche.elycee.rhonealpes.fr/lectureFichiergw.do?ID_FICHIER=645"/>
          <p:cNvPicPr>
            <a:picLocks noChangeAspect="1" noChangeArrowheads="1"/>
          </p:cNvPicPr>
          <p:nvPr/>
        </p:nvPicPr>
        <p:blipFill>
          <a:blip r:embed="rId5" cstate="print"/>
          <a:srcRect l="3633" t="60555" r="57307" b="24857"/>
          <a:stretch>
            <a:fillRect/>
          </a:stretch>
        </p:blipFill>
        <p:spPr bwMode="auto">
          <a:xfrm>
            <a:off x="7710714" y="6068541"/>
            <a:ext cx="1377005" cy="7894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0" y="0"/>
            <a:ext cx="3203848" cy="14127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Bernard</a:t>
            </a:r>
            <a:endParaRPr lang="fr-FR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pic>
        <p:nvPicPr>
          <p:cNvPr id="22537" name="Picture 8" descr="LogoBle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638" y="1122363"/>
            <a:ext cx="12509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ZoneTexte 6"/>
          <p:cNvSpPr txBox="1">
            <a:spLocks noChangeArrowheads="1"/>
          </p:cNvSpPr>
          <p:nvPr/>
        </p:nvSpPr>
        <p:spPr bwMode="auto">
          <a:xfrm>
            <a:off x="1285875" y="2916957"/>
            <a:ext cx="74295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  <a:p>
            <a:endParaRPr lang="fr-FR"/>
          </a:p>
          <a:p>
            <a:r>
              <a:rPr lang="fr-FR"/>
              <a:t>- CAP </a:t>
            </a:r>
            <a:r>
              <a:rPr lang="fr-FR" b="1"/>
              <a:t>FLEURISTE</a:t>
            </a:r>
          </a:p>
          <a:p>
            <a:endParaRPr lang="fr-FR"/>
          </a:p>
          <a:p>
            <a:pPr>
              <a:buFontTx/>
              <a:buChar char="-"/>
            </a:pPr>
            <a:r>
              <a:rPr lang="fr-FR"/>
              <a:t> CAP </a:t>
            </a:r>
            <a:r>
              <a:rPr lang="fr-FR" b="1"/>
              <a:t>ECMS</a:t>
            </a:r>
            <a:r>
              <a:rPr lang="fr-FR"/>
              <a:t> (employé de commerce multi-spécialités)</a:t>
            </a:r>
          </a:p>
          <a:p>
            <a:pPr>
              <a:buFontTx/>
              <a:buChar char="-"/>
            </a:pPr>
            <a:endParaRPr lang="fr-FR"/>
          </a:p>
          <a:p>
            <a:endParaRPr lang="fr-FR">
              <a:solidFill>
                <a:srgbClr val="FF0000"/>
              </a:solidFill>
            </a:endParaRPr>
          </a:p>
        </p:txBody>
      </p:sp>
      <p:sp>
        <p:nvSpPr>
          <p:cNvPr id="22539" name="ZoneTexte 7"/>
          <p:cNvSpPr txBox="1">
            <a:spLocks noChangeArrowheads="1"/>
          </p:cNvSpPr>
          <p:nvPr/>
        </p:nvSpPr>
        <p:spPr bwMode="auto">
          <a:xfrm>
            <a:off x="1143000" y="1916832"/>
            <a:ext cx="7572375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CFF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/>
              <a:t>Lycée des métiers de la vente, des services et du commerce: </a:t>
            </a:r>
          </a:p>
          <a:p>
            <a:pPr algn="ctr">
              <a:defRPr/>
            </a:pPr>
            <a:r>
              <a:rPr lang="fr-FR" sz="2000" b="1" dirty="0"/>
              <a:t>les formations en VOIE SCOLAIRE</a:t>
            </a:r>
          </a:p>
        </p:txBody>
      </p:sp>
      <p:pic>
        <p:nvPicPr>
          <p:cNvPr id="22540" name="Image 11" descr="Tulip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000375"/>
            <a:ext cx="1071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Image 12" descr="bac_pro_commerc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4643438"/>
            <a:ext cx="17859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ZoneTexte 14"/>
          <p:cNvSpPr txBox="1">
            <a:spLocks noChangeArrowheads="1"/>
          </p:cNvSpPr>
          <p:nvPr/>
        </p:nvSpPr>
        <p:spPr bwMode="auto">
          <a:xfrm>
            <a:off x="7000875" y="6357938"/>
            <a:ext cx="17859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200"/>
              <a:t>          Source: Onisep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43000" y="2774082"/>
            <a:ext cx="2643188" cy="6429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  <a:defRPr/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CAP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285875" y="4781202"/>
            <a:ext cx="5643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fr-FR" dirty="0"/>
              <a:t> Baccalauréat prof. </a:t>
            </a:r>
            <a:r>
              <a:rPr lang="fr-FR" b="1" dirty="0"/>
              <a:t>COMMERCE</a:t>
            </a:r>
            <a:r>
              <a:rPr lang="fr-FR" dirty="0"/>
              <a:t> avec l’option section </a:t>
            </a:r>
          </a:p>
          <a:p>
            <a:r>
              <a:rPr lang="fr-FR" dirty="0"/>
              <a:t>anglais européen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 Baccalauréat prof. </a:t>
            </a:r>
            <a:r>
              <a:rPr lang="fr-FR" b="1" dirty="0"/>
              <a:t>VENTE</a:t>
            </a:r>
            <a:r>
              <a:rPr lang="fr-FR" dirty="0"/>
              <a:t> avec l’option section </a:t>
            </a:r>
          </a:p>
          <a:p>
            <a:r>
              <a:rPr lang="fr-FR" dirty="0"/>
              <a:t>anglais européen</a:t>
            </a:r>
          </a:p>
          <a:p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071563" y="4424014"/>
            <a:ext cx="2643187" cy="6429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BAC PRO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915816" y="404664"/>
            <a:ext cx="6192688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Voie Professionnelle</a:t>
            </a:r>
            <a:endParaRPr lang="fr-FR" sz="44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/>
      <p:bldP spid="22542" grpId="0"/>
      <p:bldP spid="12" grpId="0" animBg="1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e 15"/>
          <p:cNvSpPr/>
          <p:nvPr/>
        </p:nvSpPr>
        <p:spPr>
          <a:xfrm>
            <a:off x="0" y="0"/>
            <a:ext cx="3203848" cy="14127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32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C. Bernard</a:t>
            </a:r>
            <a:endParaRPr lang="fr-FR" sz="24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pic>
        <p:nvPicPr>
          <p:cNvPr id="23561" name="Picture 8" descr="LogoBle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9638" y="1122363"/>
            <a:ext cx="12509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ZoneTexte 8"/>
          <p:cNvSpPr txBox="1">
            <a:spLocks noChangeArrowheads="1"/>
          </p:cNvSpPr>
          <p:nvPr/>
        </p:nvSpPr>
        <p:spPr bwMode="auto">
          <a:xfrm>
            <a:off x="1143000" y="5286375"/>
            <a:ext cx="7500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/>
              <a:t>CAP </a:t>
            </a:r>
            <a:r>
              <a:rPr lang="fr-FR" b="1"/>
              <a:t>EVS</a:t>
            </a:r>
            <a:r>
              <a:rPr lang="fr-FR"/>
              <a:t> (Employé de vente spécialisé) en deux ans</a:t>
            </a:r>
          </a:p>
          <a:p>
            <a:pPr>
              <a:buFont typeface="Arial" charset="0"/>
              <a:buChar char="•"/>
            </a:pPr>
            <a:r>
              <a:rPr lang="fr-FR"/>
              <a:t>Baccalauréat professionnel </a:t>
            </a:r>
            <a:r>
              <a:rPr lang="fr-FR" b="1"/>
              <a:t>COMMERCE</a:t>
            </a:r>
            <a:r>
              <a:rPr lang="fr-FR"/>
              <a:t> avec une entrée en classe de 1</a:t>
            </a:r>
            <a:r>
              <a:rPr lang="fr-FR" baseline="30000"/>
              <a:t>ère</a:t>
            </a:r>
            <a:r>
              <a:rPr lang="fr-FR"/>
              <a:t> prof. en deux ans.</a:t>
            </a:r>
          </a:p>
        </p:txBody>
      </p:sp>
      <p:pic>
        <p:nvPicPr>
          <p:cNvPr id="23564" name="Image 11" descr="0342ee6c41cab52ad14987dab082cf4d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2786063"/>
            <a:ext cx="2000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1143000" y="1928813"/>
            <a:ext cx="7572375" cy="708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CFF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000" b="1" dirty="0"/>
              <a:t>Lycée des métiers de la vente, des services et du commerce: </a:t>
            </a:r>
          </a:p>
          <a:p>
            <a:pPr algn="ctr">
              <a:defRPr/>
            </a:pPr>
            <a:r>
              <a:rPr lang="fr-FR" sz="2000" b="1" dirty="0"/>
              <a:t>les formations en apprentissage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143000" y="2786063"/>
            <a:ext cx="4572000" cy="5715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La formation ESTHETIQUE/COSMETIQUE </a:t>
            </a:r>
            <a:r>
              <a:rPr lang="fr-FR" dirty="0">
                <a:solidFill>
                  <a:srgbClr val="FF0000"/>
                </a:solidFill>
              </a:rPr>
              <a:t>:            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1143000" y="4429125"/>
            <a:ext cx="4572000" cy="5715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</a:rPr>
              <a:t>La formation COMMERCIALE</a:t>
            </a:r>
            <a:r>
              <a:rPr lang="fr-FR" dirty="0">
                <a:solidFill>
                  <a:srgbClr val="FF0000"/>
                </a:solidFill>
              </a:rPr>
              <a:t>:             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43000" y="3500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FR"/>
              <a:t>CAP en deux ans.</a:t>
            </a:r>
          </a:p>
          <a:p>
            <a:pPr>
              <a:buFont typeface="Arial" charset="0"/>
              <a:buChar char="•"/>
            </a:pPr>
            <a:r>
              <a:rPr lang="fr-FR"/>
              <a:t>BEP en deux ans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915816" y="404664"/>
            <a:ext cx="6192688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Voie Professionnelle</a:t>
            </a:r>
            <a:endParaRPr lang="fr-FR" sz="44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  <p:bldP spid="12" grpId="0" animBg="1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/>
          <p:cNvSpPr/>
          <p:nvPr/>
        </p:nvSpPr>
        <p:spPr>
          <a:xfrm>
            <a:off x="72008" y="0"/>
            <a:ext cx="2915816" cy="14127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</a:t>
            </a:r>
            <a:r>
              <a:rPr lang="fr-FR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Cibeins</a:t>
            </a:r>
            <a:endParaRPr lang="fr-FR" sz="20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059832" y="404664"/>
            <a:ext cx="604867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Spécificités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58"/>
          <a:stretch/>
        </p:blipFill>
        <p:spPr>
          <a:xfrm>
            <a:off x="0" y="1700808"/>
            <a:ext cx="9144000" cy="48574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1" t="22679" r="5224" b="49878"/>
          <a:stretch/>
        </p:blipFill>
        <p:spPr>
          <a:xfrm>
            <a:off x="1907704" y="908720"/>
            <a:ext cx="2205746" cy="9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5473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:\Communication\Images\Photos\Banque d'images CIBEINS\Image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46" t="-115" r="28548" b="115"/>
          <a:stretch/>
        </p:blipFill>
        <p:spPr bwMode="auto">
          <a:xfrm>
            <a:off x="-244983" y="1210647"/>
            <a:ext cx="6465611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llipse 11"/>
          <p:cNvSpPr/>
          <p:nvPr/>
        </p:nvSpPr>
        <p:spPr>
          <a:xfrm>
            <a:off x="72008" y="0"/>
            <a:ext cx="2915816" cy="1412776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Lycée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</a:t>
            </a:r>
            <a:r>
              <a:rPr lang="fr-FR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Cibeins</a:t>
            </a:r>
            <a:endParaRPr lang="fr-FR" sz="20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059832" y="404664"/>
            <a:ext cx="604867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Spécificités</a:t>
            </a:r>
            <a:endParaRPr lang="fr-FR" sz="4000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  <p:pic>
        <p:nvPicPr>
          <p:cNvPr id="1027" name="Picture 3" descr="C:\Users\cservioles\ownCloud\Lycée\Photos Passerelle en Dombes\cibeins 2142 2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2" y="1210647"/>
            <a:ext cx="2678115" cy="178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servioles\ownCloud\Lycée\Photos Passerelle en Dombes\cibeins 1133 2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2" y="3082855"/>
            <a:ext cx="2678117" cy="17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servioles\ownCloud\Lycée\JPO\JPO 2019\cibeins 3864 20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2" y="4955064"/>
            <a:ext cx="2678117" cy="17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1" t="22679" r="5224" b="49878"/>
          <a:stretch/>
        </p:blipFill>
        <p:spPr>
          <a:xfrm>
            <a:off x="1907704" y="908720"/>
            <a:ext cx="2205746" cy="96615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3508" y="1700808"/>
            <a:ext cx="594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+mj-lt"/>
              </a:rPr>
              <a:t>Lycée Agricole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+mj-lt"/>
              </a:rPr>
              <a:t>Formations de la 2</a:t>
            </a:r>
            <a:r>
              <a:rPr lang="fr-FR" b="1" baseline="30000" dirty="0" smtClean="0">
                <a:latin typeface="+mj-lt"/>
              </a:rPr>
              <a:t>nde</a:t>
            </a:r>
            <a:r>
              <a:rPr lang="fr-FR" b="1" dirty="0" smtClean="0">
                <a:latin typeface="+mj-lt"/>
              </a:rPr>
              <a:t> au BTSA (voie scolaire ou apprentissage)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+mj-lt"/>
              </a:rPr>
              <a:t>Une 2</a:t>
            </a:r>
            <a:r>
              <a:rPr lang="fr-FR" b="1" baseline="30000" dirty="0" smtClean="0">
                <a:latin typeface="+mj-lt"/>
              </a:rPr>
              <a:t>nde</a:t>
            </a:r>
            <a:r>
              <a:rPr lang="fr-FR" b="1" dirty="0" smtClean="0">
                <a:latin typeface="+mj-lt"/>
              </a:rPr>
              <a:t> GT et un Bac général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+mj-lt"/>
              </a:rPr>
              <a:t>Un Bac technologique STAV (Sciences et Technologies de l’Agronomie et du Vivant)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+mj-lt"/>
              </a:rPr>
              <a:t>3 Bacs professionnels : canin-félin, aqua et TCVA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latin typeface="+mj-lt"/>
              </a:rPr>
              <a:t>4 BTSA : Productions Animales, Technico-commercial, Aquaculture et Analyse et conduite stratégique de l’entreprise.</a:t>
            </a:r>
            <a:endParaRPr lang="fr-FR" b="1" dirty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3071" y="4642169"/>
            <a:ext cx="3226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baseline="30000" dirty="0" err="1">
                <a:latin typeface="+mj-lt"/>
              </a:rPr>
              <a:t>Cibeins</a:t>
            </a:r>
            <a:r>
              <a:rPr lang="fr-FR" sz="2000" b="1" baseline="30000" dirty="0">
                <a:latin typeface="+mj-lt"/>
              </a:rPr>
              <a:t> en chiffres, c’est </a:t>
            </a:r>
            <a:r>
              <a:rPr lang="fr-FR" sz="2000" b="1" baseline="30000" dirty="0" smtClean="0">
                <a:latin typeface="+mj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baseline="30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520 apprenants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410 élèves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110 apprentis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143 personnels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Un internat de 400 places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baseline="30000" dirty="0">
                <a:latin typeface="+mj-lt"/>
              </a:rPr>
              <a:t>Un </a:t>
            </a:r>
            <a:r>
              <a:rPr lang="es-ES" sz="2000" b="1" baseline="30000" dirty="0" err="1">
                <a:latin typeface="+mj-lt"/>
              </a:rPr>
              <a:t>parc</a:t>
            </a:r>
            <a:r>
              <a:rPr lang="es-ES" sz="2000" b="1" baseline="30000" dirty="0">
                <a:latin typeface="+mj-lt"/>
              </a:rPr>
              <a:t> de 16 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Des clubs le soir et le mercredi </a:t>
            </a:r>
          </a:p>
          <a:p>
            <a:r>
              <a:rPr lang="fr-FR" sz="2000" b="1" baseline="30000" dirty="0">
                <a:latin typeface="+mj-lt"/>
              </a:rPr>
              <a:t>après-midi (sports et </a:t>
            </a:r>
            <a:r>
              <a:rPr lang="fr-FR" sz="2000" b="1" baseline="30000" dirty="0" smtClean="0">
                <a:latin typeface="+mj-lt"/>
              </a:rPr>
              <a:t>activités</a:t>
            </a:r>
            <a:r>
              <a:rPr lang="fr-FR" sz="2000" b="1" dirty="0" smtClean="0">
                <a:latin typeface="+mj-lt"/>
              </a:rPr>
              <a:t> </a:t>
            </a:r>
            <a:r>
              <a:rPr lang="fr-FR" sz="2000" b="1" baseline="30000" dirty="0" smtClean="0">
                <a:latin typeface="+mj-lt"/>
              </a:rPr>
              <a:t>culturelles</a:t>
            </a:r>
            <a:r>
              <a:rPr lang="fr-FR" sz="2000" b="1" baseline="30000" dirty="0">
                <a:latin typeface="+mj-lt"/>
              </a:rPr>
              <a:t>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563887" y="4642169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baseline="30000" dirty="0">
                <a:latin typeface="+mj-lt"/>
              </a:rPr>
              <a:t>Mais aussi :</a:t>
            </a:r>
          </a:p>
          <a:p>
            <a:endParaRPr lang="fr-FR" sz="2000" b="1" baseline="30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140 ha de SAU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70 ha de céréales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70 vaches laitières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2500 l de lait par jour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100 brebis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5 races de chiens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baseline="30000" dirty="0">
                <a:latin typeface="+mj-lt"/>
              </a:rPr>
              <a:t>1 animalerie</a:t>
            </a:r>
          </a:p>
        </p:txBody>
      </p:sp>
    </p:spTree>
    <p:extLst>
      <p:ext uri="{BB962C8B-B14F-4D97-AF65-F5344CB8AC3E}">
        <p14:creationId xmlns:p14="http://schemas.microsoft.com/office/powerpoint/2010/main" xmlns="" val="12781103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Diapo 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6883965" cy="5040560"/>
          </a:xfrm>
          <a:prstGeom prst="rect">
            <a:avLst/>
          </a:prstGeom>
        </p:spPr>
      </p:pic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60648"/>
            <a:ext cx="8280920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Portes </a:t>
            </a:r>
            <a:r>
              <a:rPr lang="fr-F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uhaus 93" pitchFamily="82" charset="0"/>
              </a:rPr>
              <a:t>Ouvertes 2019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latin typeface="Bauhaus 93" pitchFamily="82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79512" y="4077394"/>
            <a:ext cx="4248472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cs typeface="Times New Roman" pitchFamily="18" charset="0"/>
              </a:rPr>
              <a:t>Samedi 16 mars 9h-12h30</a:t>
            </a:r>
            <a:endParaRPr lang="fr-FR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uhaus 93" pitchFamily="82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79512" y="2060848"/>
            <a:ext cx="4248472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cs typeface="Times New Roman" pitchFamily="18" charset="0"/>
              </a:rPr>
              <a:t>Samedi 9 mars 9h-12h</a:t>
            </a:r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  <a:latin typeface="Bauhaus 93" pitchFamily="82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79512" y="6021288"/>
            <a:ext cx="4248472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cs typeface="Times New Roman" pitchFamily="18" charset="0"/>
              </a:rPr>
              <a:t>Samedi 16 mars 9h-13h</a:t>
            </a:r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  <a:latin typeface="Bauhaus 93" pitchFamily="82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716016" y="2996952"/>
            <a:ext cx="4248472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cs typeface="Times New Roman" pitchFamily="18" charset="0"/>
              </a:rPr>
              <a:t>Samedi 30 mars 9h-17h</a:t>
            </a:r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  <a:latin typeface="Bauhaus 93" pitchFamily="82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716016" y="5157192"/>
            <a:ext cx="4248472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uhaus 93" pitchFamily="82" charset="0"/>
                <a:cs typeface="Times New Roman" pitchFamily="18" charset="0"/>
              </a:rPr>
              <a:t>Samedi 30 mars 9h-17h</a:t>
            </a:r>
            <a:endParaRPr lang="fr-FR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47664" y="260648"/>
            <a:ext cx="5904656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BEAUJOLAIS  VAL DE SAONE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950" y="1196752"/>
            <a:ext cx="90360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large choix de </a:t>
            </a:r>
            <a:r>
              <a:rPr lang="fr-F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filières : générale, </a:t>
            </a:r>
            <a:endParaRPr lang="fr-FR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fr-FR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technologiques et professionnelles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139952" y="5397500"/>
            <a:ext cx="5004048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Vente, gestion, services aux entreprises</a:t>
            </a:r>
            <a:b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Production, industrie, hôtellerie, Restauration, métiers de l’Agriculture,</a:t>
            </a:r>
            <a:b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Services à la personne, santé…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07504" y="5445224"/>
            <a:ext cx="3888432" cy="1152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Filières</a:t>
            </a:r>
            <a:b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Professionnelles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139953" y="3957638"/>
            <a:ext cx="5004048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Sanitaire et social (ST2S)</a:t>
            </a:r>
          </a:p>
          <a:p>
            <a:pPr>
              <a:defRPr/>
            </a:pP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Industrie et </a:t>
            </a: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développement durable (STI2D)</a:t>
            </a:r>
          </a:p>
          <a:p>
            <a:pPr>
              <a:defRPr/>
            </a:pP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 et gestion (STMG)</a:t>
            </a:r>
          </a:p>
          <a:p>
            <a:pPr>
              <a:defRPr/>
            </a:pP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Agronomie et vivant (STAV)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7504" y="4005064"/>
            <a:ext cx="3888432" cy="1152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Filières</a:t>
            </a:r>
            <a:b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Technologiques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139952" y="2444750"/>
            <a:ext cx="5004048" cy="1200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F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nombreuses spécialités possibles, sections européennes, sections sportives, partenariats avec l’enseignement supérieur…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07504" y="2492896"/>
            <a:ext cx="3888432" cy="11521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Filière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/>
            </a:r>
            <a:b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Générale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r>
              <a:rPr lang="fr-FR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nde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Générale et Technologique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1628800"/>
            <a:ext cx="5400600" cy="518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Français	</a:t>
            </a:r>
            <a:r>
              <a:rPr lang="fr-FR" sz="2000" b="1" dirty="0" smtClean="0"/>
              <a:t>		4h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Histoire-Géographie	</a:t>
            </a:r>
            <a:r>
              <a:rPr lang="fr-FR" sz="2000" b="1" dirty="0" smtClean="0"/>
              <a:t>	3h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Langues Vivantes</a:t>
            </a:r>
            <a:r>
              <a:rPr lang="fr-FR" sz="2000" b="1" dirty="0" smtClean="0"/>
              <a:t>		5h30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Sc. Eco. et Sociales</a:t>
            </a:r>
            <a:r>
              <a:rPr lang="fr-FR" sz="2000" b="1" dirty="0" smtClean="0"/>
              <a:t>		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Mathématiques</a:t>
            </a:r>
            <a:r>
              <a:rPr lang="fr-FR" sz="2000" b="1" dirty="0" smtClean="0"/>
              <a:t>			4h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Physique-Chimie	</a:t>
            </a:r>
            <a:r>
              <a:rPr lang="fr-FR" sz="2000" b="1" dirty="0" smtClean="0"/>
              <a:t>	3h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Sc. </a:t>
            </a:r>
            <a:r>
              <a:rPr lang="fr-FR" dirty="0" smtClean="0"/>
              <a:t>de la </a:t>
            </a:r>
            <a:r>
              <a:rPr lang="fr-FR" sz="2000" dirty="0" smtClean="0"/>
              <a:t>Vie </a:t>
            </a:r>
            <a:r>
              <a:rPr lang="fr-FR" dirty="0" smtClean="0"/>
              <a:t>et de la </a:t>
            </a:r>
            <a:r>
              <a:rPr lang="fr-FR" sz="2000" dirty="0" smtClean="0"/>
              <a:t>Terre	</a:t>
            </a:r>
            <a:r>
              <a:rPr lang="fr-FR" sz="2000" b="1" dirty="0" smtClean="0"/>
              <a:t>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Sc. </a:t>
            </a:r>
            <a:r>
              <a:rPr lang="fr-FR" sz="2000" dirty="0" err="1" smtClean="0"/>
              <a:t>Num</a:t>
            </a:r>
            <a:r>
              <a:rPr lang="fr-FR" sz="2000" dirty="0" smtClean="0"/>
              <a:t>. et Technologie</a:t>
            </a:r>
            <a:r>
              <a:rPr lang="fr-FR" sz="2000" b="1" dirty="0" smtClean="0"/>
              <a:t>	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err="1" smtClean="0"/>
              <a:t>Educ</a:t>
            </a:r>
            <a:r>
              <a:rPr lang="fr-FR" sz="2000" dirty="0" smtClean="0"/>
              <a:t>. Phys. et Sportive</a:t>
            </a:r>
            <a:r>
              <a:rPr lang="fr-FR" sz="2000" b="1" dirty="0" smtClean="0"/>
              <a:t>		2h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err="1" smtClean="0"/>
              <a:t>Ens</a:t>
            </a:r>
            <a:r>
              <a:rPr lang="fr-FR" sz="2000" dirty="0" smtClean="0"/>
              <a:t>. Moral et Civique	</a:t>
            </a:r>
            <a:r>
              <a:rPr lang="fr-FR" sz="2000" b="1" dirty="0" smtClean="0"/>
              <a:t>	18h</a:t>
            </a:r>
            <a:r>
              <a:rPr lang="fr-FR" sz="1600" dirty="0" smtClean="0"/>
              <a:t> annuelles</a:t>
            </a:r>
            <a:endParaRPr lang="fr-FR" dirty="0" smtClean="0"/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1600" i="1" dirty="0" smtClean="0"/>
              <a:t>Heures de vie de classe, accompagnement au choix de l’orientation, accompagnement personnalisé, selon les besoins des élèves</a:t>
            </a:r>
            <a:endParaRPr lang="fr-FR" sz="1600" i="1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79512" y="1124744"/>
            <a:ext cx="4176464" cy="400110"/>
            <a:chOff x="467544" y="1196752"/>
            <a:chExt cx="4176464" cy="400110"/>
          </a:xfrm>
        </p:grpSpPr>
        <p:sp>
          <p:nvSpPr>
            <p:cNvPr id="14" name="ZoneTexte 13"/>
            <p:cNvSpPr txBox="1"/>
            <p:nvPr/>
          </p:nvSpPr>
          <p:spPr>
            <a:xfrm>
              <a:off x="467544" y="1196752"/>
              <a:ext cx="2088232" cy="40011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/>
                <a:t>Enseignements</a:t>
              </a:r>
              <a:endParaRPr lang="fr-FR" sz="1600" b="1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555776" y="1196752"/>
              <a:ext cx="208823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communs</a:t>
              </a:r>
              <a:endParaRPr lang="fr-FR" sz="1600" b="1" i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r>
              <a:rPr lang="fr-FR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nde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Générale et Technologique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1628800"/>
            <a:ext cx="5400600" cy="518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Français	</a:t>
            </a:r>
            <a:r>
              <a:rPr lang="fr-FR" sz="2000" b="1" dirty="0" smtClean="0"/>
              <a:t>		4h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Histoire-Géographie	</a:t>
            </a:r>
            <a:r>
              <a:rPr lang="fr-FR" sz="2000" b="1" dirty="0" smtClean="0"/>
              <a:t>	3h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Langues Vivantes</a:t>
            </a:r>
            <a:r>
              <a:rPr lang="fr-FR" sz="2000" b="1" dirty="0" smtClean="0"/>
              <a:t>		5h30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Sc. Eco. et Sociales</a:t>
            </a:r>
            <a:r>
              <a:rPr lang="fr-FR" sz="2000" b="1" dirty="0" smtClean="0"/>
              <a:t>		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Mathématiques</a:t>
            </a:r>
            <a:r>
              <a:rPr lang="fr-FR" sz="2000" b="1" dirty="0" smtClean="0"/>
              <a:t>			4h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Physique-Chimie	</a:t>
            </a:r>
            <a:r>
              <a:rPr lang="fr-FR" sz="2000" b="1" dirty="0" smtClean="0"/>
              <a:t>	3h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Sc. </a:t>
            </a:r>
            <a:r>
              <a:rPr lang="fr-FR" dirty="0" smtClean="0"/>
              <a:t>de la </a:t>
            </a:r>
            <a:r>
              <a:rPr lang="fr-FR" sz="2000" dirty="0" smtClean="0"/>
              <a:t>Vie </a:t>
            </a:r>
            <a:r>
              <a:rPr lang="fr-FR" dirty="0" smtClean="0"/>
              <a:t>et de la </a:t>
            </a:r>
            <a:r>
              <a:rPr lang="fr-FR" sz="2000" dirty="0" smtClean="0"/>
              <a:t>Terre	</a:t>
            </a:r>
            <a:r>
              <a:rPr lang="fr-FR" sz="2000" b="1" dirty="0" smtClean="0"/>
              <a:t>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Sc. </a:t>
            </a:r>
            <a:r>
              <a:rPr lang="fr-FR" sz="2000" dirty="0" err="1" smtClean="0"/>
              <a:t>Num</a:t>
            </a:r>
            <a:r>
              <a:rPr lang="fr-FR" sz="2000" dirty="0" smtClean="0"/>
              <a:t>. et Technologie</a:t>
            </a:r>
            <a:r>
              <a:rPr lang="fr-FR" sz="2000" b="1" dirty="0" smtClean="0"/>
              <a:t>	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err="1" smtClean="0"/>
              <a:t>Educ</a:t>
            </a:r>
            <a:r>
              <a:rPr lang="fr-FR" sz="2000" dirty="0" smtClean="0"/>
              <a:t>. Phys. et Sportive</a:t>
            </a:r>
            <a:r>
              <a:rPr lang="fr-FR" sz="2000" b="1" dirty="0" smtClean="0"/>
              <a:t>		2h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err="1" smtClean="0"/>
              <a:t>Ens</a:t>
            </a:r>
            <a:r>
              <a:rPr lang="fr-FR" sz="2000" dirty="0" smtClean="0"/>
              <a:t>. Moral et Civique	</a:t>
            </a:r>
            <a:r>
              <a:rPr lang="fr-FR" sz="2000" b="1" dirty="0" smtClean="0"/>
              <a:t>	18h</a:t>
            </a:r>
            <a:r>
              <a:rPr lang="fr-FR" sz="1600" dirty="0" smtClean="0"/>
              <a:t> annuelles</a:t>
            </a:r>
            <a:endParaRPr lang="fr-FR" dirty="0" smtClean="0"/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1600" i="1" dirty="0" smtClean="0"/>
              <a:t>Heures de vie de classe, accompagnement au choix de l’orientation, accompagnement personnalisé, selon les besoins des élèves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652120" y="1124744"/>
            <a:ext cx="331236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Sections Européennes</a:t>
            </a:r>
            <a:endParaRPr lang="fr-FR" sz="16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59914" y="1720840"/>
            <a:ext cx="330457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Anglais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Allemand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Espagnol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Italien</a:t>
            </a:r>
            <a:endParaRPr lang="fr-FR" sz="2000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79512" y="1124744"/>
            <a:ext cx="4176464" cy="400110"/>
            <a:chOff x="467544" y="1196752"/>
            <a:chExt cx="4176464" cy="400110"/>
          </a:xfrm>
        </p:grpSpPr>
        <p:sp>
          <p:nvSpPr>
            <p:cNvPr id="16" name="ZoneTexte 15"/>
            <p:cNvSpPr txBox="1"/>
            <p:nvPr/>
          </p:nvSpPr>
          <p:spPr>
            <a:xfrm>
              <a:off x="467544" y="1196752"/>
              <a:ext cx="2088232" cy="40011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/>
                <a:t>Enseignements</a:t>
              </a:r>
              <a:endParaRPr lang="fr-FR" sz="1600" b="1" i="1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555776" y="1196752"/>
              <a:ext cx="208823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communs</a:t>
              </a:r>
              <a:endParaRPr lang="fr-FR" sz="1600" b="1" i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323850" y="765175"/>
            <a:ext cx="882015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endParaRPr lang="fr-FR" b="1">
              <a:solidFill>
                <a:srgbClr val="6699FF"/>
              </a:solidFill>
              <a:latin typeface="Verdana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r>
              <a:rPr lang="fr-FR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nde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Générale et Technologique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496" y="1628800"/>
            <a:ext cx="5400600" cy="5184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Français	</a:t>
            </a:r>
            <a:r>
              <a:rPr lang="fr-FR" sz="2000" b="1" dirty="0" smtClean="0"/>
              <a:t>		4h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Histoire-Géographie	</a:t>
            </a:r>
            <a:r>
              <a:rPr lang="fr-FR" sz="2000" b="1" dirty="0" smtClean="0"/>
              <a:t>	3h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Langues Vivantes</a:t>
            </a:r>
            <a:r>
              <a:rPr lang="fr-FR" sz="2000" b="1" dirty="0" smtClean="0"/>
              <a:t>		5h30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Sc. Eco. et Sociales</a:t>
            </a:r>
            <a:r>
              <a:rPr lang="fr-FR" sz="2000" b="1" dirty="0" smtClean="0"/>
              <a:t>		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Mathématiques</a:t>
            </a:r>
            <a:r>
              <a:rPr lang="fr-FR" sz="2000" b="1" dirty="0" smtClean="0"/>
              <a:t>			4h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Physique-Chimie	</a:t>
            </a:r>
            <a:r>
              <a:rPr lang="fr-FR" sz="2000" b="1" dirty="0" smtClean="0"/>
              <a:t>	3h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Sc. </a:t>
            </a:r>
            <a:r>
              <a:rPr lang="fr-FR" dirty="0" smtClean="0"/>
              <a:t>de la </a:t>
            </a:r>
            <a:r>
              <a:rPr lang="fr-FR" sz="2000" dirty="0" smtClean="0"/>
              <a:t>Vie </a:t>
            </a:r>
            <a:r>
              <a:rPr lang="fr-FR" dirty="0" smtClean="0"/>
              <a:t>et de la </a:t>
            </a:r>
            <a:r>
              <a:rPr lang="fr-FR" sz="2000" dirty="0" smtClean="0"/>
              <a:t>Terre	</a:t>
            </a:r>
            <a:r>
              <a:rPr lang="fr-FR" sz="2000" b="1" dirty="0" smtClean="0"/>
              <a:t>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Sc. </a:t>
            </a:r>
            <a:r>
              <a:rPr lang="fr-FR" sz="2000" dirty="0" err="1" smtClean="0"/>
              <a:t>Num</a:t>
            </a:r>
            <a:r>
              <a:rPr lang="fr-FR" sz="2000" dirty="0" smtClean="0"/>
              <a:t>. et Technologie</a:t>
            </a:r>
            <a:r>
              <a:rPr lang="fr-FR" sz="2000" b="1" dirty="0" smtClean="0"/>
              <a:t>	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err="1" smtClean="0"/>
              <a:t>Educ</a:t>
            </a:r>
            <a:r>
              <a:rPr lang="fr-FR" sz="2000" dirty="0" smtClean="0"/>
              <a:t>. Phys. et Sportive</a:t>
            </a:r>
            <a:r>
              <a:rPr lang="fr-FR" sz="2000" b="1" dirty="0" smtClean="0"/>
              <a:t>		2h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err="1" smtClean="0"/>
              <a:t>Ens</a:t>
            </a:r>
            <a:r>
              <a:rPr lang="fr-FR" sz="2000" dirty="0" smtClean="0"/>
              <a:t>. Moral et Civique	</a:t>
            </a:r>
            <a:r>
              <a:rPr lang="fr-FR" sz="2000" b="1" dirty="0" smtClean="0"/>
              <a:t>	18h</a:t>
            </a:r>
            <a:r>
              <a:rPr lang="fr-FR" sz="1600" dirty="0" smtClean="0"/>
              <a:t> annuelles</a:t>
            </a:r>
            <a:endParaRPr lang="fr-FR" dirty="0" smtClean="0"/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1600" i="1" dirty="0" smtClean="0"/>
              <a:t>Heures de vie de classe, accompagnement au choix de l’orientation, accompagnement personnalisé, selon les besoins des élèves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652120" y="1124744"/>
            <a:ext cx="331236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Sections Européennes</a:t>
            </a:r>
            <a:endParaRPr lang="fr-FR" sz="16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52120" y="3804859"/>
            <a:ext cx="331236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Sections Sportives</a:t>
            </a:r>
            <a:endParaRPr lang="fr-FR" sz="16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59914" y="1720840"/>
            <a:ext cx="330457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Anglais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Allemand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Espagnol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Italien</a:t>
            </a:r>
            <a:endParaRPr lang="fr-FR" sz="2000" dirty="0"/>
          </a:p>
        </p:txBody>
      </p:sp>
      <p:grpSp>
        <p:nvGrpSpPr>
          <p:cNvPr id="2" name="Groupe 15"/>
          <p:cNvGrpSpPr/>
          <p:nvPr/>
        </p:nvGrpSpPr>
        <p:grpSpPr>
          <a:xfrm>
            <a:off x="179512" y="1124744"/>
            <a:ext cx="4176464" cy="400110"/>
            <a:chOff x="467544" y="1196752"/>
            <a:chExt cx="4176464" cy="400110"/>
          </a:xfrm>
        </p:grpSpPr>
        <p:sp>
          <p:nvSpPr>
            <p:cNvPr id="14" name="ZoneTexte 13"/>
            <p:cNvSpPr txBox="1"/>
            <p:nvPr/>
          </p:nvSpPr>
          <p:spPr>
            <a:xfrm>
              <a:off x="467544" y="1196752"/>
              <a:ext cx="2088232" cy="40011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/>
                <a:t>Enseignements</a:t>
              </a:r>
              <a:endParaRPr lang="fr-FR" sz="1600" b="1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555776" y="1196752"/>
              <a:ext cx="208823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communs</a:t>
              </a:r>
              <a:endParaRPr lang="fr-FR" sz="1600" b="1" i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5652120" y="4389055"/>
            <a:ext cx="3312368" cy="220829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Natation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Equitation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Escalade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Athlétisme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Football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Rugby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Volleyball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Basketball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Aviron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…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r>
              <a:rPr lang="fr-FR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nde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Générale et Technologique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5496" y="2204864"/>
            <a:ext cx="6552728" cy="4124206"/>
            <a:chOff x="1331640" y="1556792"/>
            <a:chExt cx="6552728" cy="4124206"/>
          </a:xfrm>
        </p:grpSpPr>
        <p:sp>
          <p:nvSpPr>
            <p:cNvPr id="6" name="ZoneTexte 5"/>
            <p:cNvSpPr txBox="1"/>
            <p:nvPr/>
          </p:nvSpPr>
          <p:spPr>
            <a:xfrm>
              <a:off x="1331640" y="1556792"/>
              <a:ext cx="6552728" cy="4124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dirty="0" smtClean="0"/>
                <a:t>Langues et culture</a:t>
              </a:r>
              <a:r>
                <a:rPr lang="fr-FR" sz="2000" b="1" dirty="0" smtClean="0"/>
                <a:t>	Latin	3h</a:t>
              </a:r>
              <a:br>
                <a:rPr lang="fr-FR" sz="2000" b="1" dirty="0" smtClean="0"/>
              </a:br>
              <a:r>
                <a:rPr lang="fr-FR" sz="2000" dirty="0" smtClean="0"/>
                <a:t>de l’Antiquité</a:t>
              </a:r>
              <a:r>
                <a:rPr lang="fr-FR" sz="2000" b="1" dirty="0" smtClean="0"/>
                <a:t>		Grec	3h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endParaRPr lang="fr-FR" sz="1100" dirty="0" smtClean="0"/>
            </a:p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dirty="0" smtClean="0"/>
                <a:t>Langue vivante C		</a:t>
              </a:r>
              <a:r>
                <a:rPr lang="fr-FR" sz="2000" b="1" dirty="0" smtClean="0"/>
                <a:t>3h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dirty="0" smtClean="0"/>
                <a:t>Arts </a:t>
              </a:r>
              <a:r>
                <a:rPr lang="fr-FR" sz="2000" i="1" dirty="0" smtClean="0"/>
                <a:t>				</a:t>
              </a:r>
              <a:r>
                <a:rPr lang="fr-FR" sz="2000" b="1" dirty="0" smtClean="0"/>
                <a:t>3h</a:t>
              </a:r>
              <a:r>
                <a:rPr lang="fr-FR" sz="2000" dirty="0" smtClean="0"/>
                <a:t/>
              </a:r>
              <a:br>
                <a:rPr lang="fr-FR" sz="2000" dirty="0" smtClean="0"/>
              </a:br>
              <a:r>
                <a:rPr lang="fr-FR" sz="1600" i="1" dirty="0" smtClean="0"/>
                <a:t>(arts plastiques, cinéma-audiovisuel, </a:t>
              </a:r>
              <a:br>
                <a:rPr lang="fr-FR" sz="1600" i="1" dirty="0" smtClean="0"/>
              </a:br>
              <a:r>
                <a:rPr lang="fr-FR" sz="1600" i="1" dirty="0" smtClean="0"/>
                <a:t>danse, histoire des arts, musique ou théâtre)</a:t>
              </a:r>
              <a:endParaRPr lang="fr-FR" sz="2000" b="1" dirty="0" smtClean="0"/>
            </a:p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dirty="0" smtClean="0"/>
                <a:t>Education Physique et Sportive</a:t>
              </a:r>
              <a:r>
                <a:rPr lang="fr-FR" sz="2000" b="1" dirty="0" smtClean="0"/>
                <a:t>	3h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dirty="0" smtClean="0">
                  <a:solidFill>
                    <a:schemeClr val="tx2">
                      <a:lumMod val="50000"/>
                    </a:schemeClr>
                  </a:solidFill>
                </a:rPr>
                <a:t>Arts du Cirque	</a:t>
              </a:r>
              <a:r>
                <a:rPr lang="fr-FR" sz="2000" b="1" dirty="0" smtClean="0">
                  <a:solidFill>
                    <a:schemeClr val="tx2">
                      <a:lumMod val="50000"/>
                    </a:schemeClr>
                  </a:solidFill>
                </a:rPr>
                <a:t>		6h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dirty="0" smtClean="0"/>
                <a:t>Ecologie-agronomie-territoires</a:t>
              </a:r>
              <a:br>
                <a:rPr lang="fr-FR" sz="2000" dirty="0" smtClean="0"/>
              </a:br>
              <a:r>
                <a:rPr lang="fr-FR" sz="2000" dirty="0" smtClean="0"/>
                <a:t>et développement durable</a:t>
              </a:r>
              <a:r>
                <a:rPr lang="fr-FR" sz="2000" b="1" dirty="0" smtClean="0"/>
                <a:t>	3h</a:t>
              </a:r>
              <a:endParaRPr lang="fr-FR" sz="2000" b="1" dirty="0"/>
            </a:p>
          </p:txBody>
        </p:sp>
        <p:sp>
          <p:nvSpPr>
            <p:cNvPr id="7" name="Accolade ouvrante 6"/>
            <p:cNvSpPr/>
            <p:nvPr/>
          </p:nvSpPr>
          <p:spPr>
            <a:xfrm>
              <a:off x="3952488" y="1628800"/>
              <a:ext cx="216024" cy="576064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72008" y="1700808"/>
            <a:ext cx="4139952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ENSEIGNEMENT GENERAL</a:t>
            </a:r>
            <a:endParaRPr lang="fr-F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2339752" y="1124744"/>
            <a:ext cx="4176464" cy="400110"/>
            <a:chOff x="467544" y="1196752"/>
            <a:chExt cx="4176464" cy="400110"/>
          </a:xfrm>
        </p:grpSpPr>
        <p:sp>
          <p:nvSpPr>
            <p:cNvPr id="16" name="ZoneTexte 15"/>
            <p:cNvSpPr txBox="1"/>
            <p:nvPr/>
          </p:nvSpPr>
          <p:spPr>
            <a:xfrm>
              <a:off x="467544" y="1196752"/>
              <a:ext cx="2088232" cy="40011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/>
                <a:t>Enseignements</a:t>
              </a:r>
              <a:endParaRPr lang="fr-FR" sz="1600" b="1" i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55776" y="1196752"/>
              <a:ext cx="208823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optionnels</a:t>
              </a:r>
              <a:endParaRPr lang="fr-FR" sz="1600" b="1" i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28" name="Image 27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54" t="12532" r="61520" b="12276"/>
          <a:stretch>
            <a:fillRect/>
          </a:stretch>
        </p:blipFill>
        <p:spPr>
          <a:xfrm>
            <a:off x="4211960" y="5733256"/>
            <a:ext cx="936104" cy="432048"/>
          </a:xfrm>
          <a:prstGeom prst="rect">
            <a:avLst/>
          </a:prstGeom>
        </p:spPr>
      </p:pic>
      <p:pic>
        <p:nvPicPr>
          <p:cNvPr id="30" name="Image 29" descr="Logo L Arm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581128"/>
            <a:ext cx="879901" cy="432048"/>
          </a:xfrm>
          <a:prstGeom prst="rect">
            <a:avLst/>
          </a:prstGeom>
        </p:spPr>
      </p:pic>
      <p:pic>
        <p:nvPicPr>
          <p:cNvPr id="35" name="Image 34" descr="Diapo 26.jpg"/>
          <p:cNvPicPr>
            <a:picLocks noChangeAspect="1"/>
          </p:cNvPicPr>
          <p:nvPr/>
        </p:nvPicPr>
        <p:blipFill>
          <a:blip r:embed="rId4" cstate="print"/>
          <a:srcRect l="69037" t="54286" r="2720" b="22857"/>
          <a:stretch>
            <a:fillRect/>
          </a:stretch>
        </p:blipFill>
        <p:spPr>
          <a:xfrm>
            <a:off x="5436096" y="5733256"/>
            <a:ext cx="864096" cy="432048"/>
          </a:xfrm>
          <a:prstGeom prst="rect">
            <a:avLst/>
          </a:prstGeom>
        </p:spPr>
      </p:pic>
      <p:grpSp>
        <p:nvGrpSpPr>
          <p:cNvPr id="48" name="Groupe 47"/>
          <p:cNvGrpSpPr/>
          <p:nvPr/>
        </p:nvGrpSpPr>
        <p:grpSpPr>
          <a:xfrm>
            <a:off x="4283968" y="3083406"/>
            <a:ext cx="2188673" cy="489610"/>
            <a:chOff x="4283968" y="3212975"/>
            <a:chExt cx="2188673" cy="489610"/>
          </a:xfrm>
        </p:grpSpPr>
        <p:pic>
          <p:nvPicPr>
            <p:cNvPr id="29" name="Image 28" descr="Logo Aiguerand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3968" y="3356992"/>
              <a:ext cx="881261" cy="345593"/>
            </a:xfrm>
            <a:prstGeom prst="rect">
              <a:avLst/>
            </a:prstGeom>
          </p:spPr>
        </p:pic>
        <p:pic>
          <p:nvPicPr>
            <p:cNvPr id="36" name="Image 35" descr="Diapo 26.jpg"/>
            <p:cNvPicPr>
              <a:picLocks noChangeAspect="1"/>
            </p:cNvPicPr>
            <p:nvPr/>
          </p:nvPicPr>
          <p:blipFill>
            <a:blip r:embed="rId6" cstate="print"/>
            <a:srcRect l="2254" t="75548" r="68741" b="4452"/>
            <a:stretch>
              <a:fillRect/>
            </a:stretch>
          </p:blipFill>
          <p:spPr>
            <a:xfrm>
              <a:off x="5436096" y="3331164"/>
              <a:ext cx="855712" cy="360040"/>
            </a:xfrm>
            <a:prstGeom prst="rect">
              <a:avLst/>
            </a:prstGeom>
          </p:spPr>
        </p:pic>
        <p:pic>
          <p:nvPicPr>
            <p:cNvPr id="42" name="Image 41" descr="Euro Italien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7792" y="3212975"/>
              <a:ext cx="324849" cy="216025"/>
            </a:xfrm>
            <a:prstGeom prst="rect">
              <a:avLst/>
            </a:prstGeom>
          </p:spPr>
        </p:pic>
        <p:pic>
          <p:nvPicPr>
            <p:cNvPr id="43" name="Image 42" descr="Euro Italien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04048" y="3212975"/>
              <a:ext cx="324849" cy="216025"/>
            </a:xfrm>
            <a:prstGeom prst="rect">
              <a:avLst/>
            </a:prstGeom>
          </p:spPr>
        </p:pic>
      </p:grpSp>
      <p:pic>
        <p:nvPicPr>
          <p:cNvPr id="45" name="Image 44" descr="Logo Aigueran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2132856"/>
            <a:ext cx="881261" cy="345593"/>
          </a:xfrm>
          <a:prstGeom prst="rect">
            <a:avLst/>
          </a:prstGeom>
        </p:spPr>
      </p:pic>
      <p:pic>
        <p:nvPicPr>
          <p:cNvPr id="46" name="Image 45" descr="Diapo 26.jpg"/>
          <p:cNvPicPr>
            <a:picLocks noChangeAspect="1"/>
          </p:cNvPicPr>
          <p:nvPr/>
        </p:nvPicPr>
        <p:blipFill>
          <a:blip r:embed="rId6" cstate="print"/>
          <a:srcRect l="2254" t="75548" r="68741" b="4452"/>
          <a:stretch>
            <a:fillRect/>
          </a:stretch>
        </p:blipFill>
        <p:spPr>
          <a:xfrm>
            <a:off x="5436096" y="2132856"/>
            <a:ext cx="855712" cy="360040"/>
          </a:xfrm>
          <a:prstGeom prst="rect">
            <a:avLst/>
          </a:prstGeom>
        </p:spPr>
      </p:pic>
      <p:pic>
        <p:nvPicPr>
          <p:cNvPr id="47" name="Image 46" descr="Diapo 26.jpg"/>
          <p:cNvPicPr>
            <a:picLocks noChangeAspect="1"/>
          </p:cNvPicPr>
          <p:nvPr/>
        </p:nvPicPr>
        <p:blipFill>
          <a:blip r:embed="rId6" cstate="print"/>
          <a:srcRect l="2254" t="75548" r="68741" b="4452"/>
          <a:stretch>
            <a:fillRect/>
          </a:stretch>
        </p:blipFill>
        <p:spPr>
          <a:xfrm>
            <a:off x="4283968" y="2564904"/>
            <a:ext cx="855712" cy="360040"/>
          </a:xfrm>
          <a:prstGeom prst="rect">
            <a:avLst/>
          </a:prstGeom>
        </p:spPr>
      </p:pic>
      <p:pic>
        <p:nvPicPr>
          <p:cNvPr id="49" name="Image 48" descr="Diapo 26.jpg"/>
          <p:cNvPicPr>
            <a:picLocks noChangeAspect="1"/>
          </p:cNvPicPr>
          <p:nvPr/>
        </p:nvPicPr>
        <p:blipFill>
          <a:blip r:embed="rId6" cstate="print"/>
          <a:srcRect l="2254" t="75548" r="68741" b="4452"/>
          <a:stretch>
            <a:fillRect/>
          </a:stretch>
        </p:blipFill>
        <p:spPr>
          <a:xfrm>
            <a:off x="4283968" y="3861048"/>
            <a:ext cx="855712" cy="360040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5076056" y="3913311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(Musique ou Arts Plastiques)</a:t>
            </a:r>
            <a:endParaRPr lang="fr-FR" sz="1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r>
              <a:rPr lang="fr-FR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nde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Générale et Technologique</a:t>
            </a:r>
          </a:p>
        </p:txBody>
      </p:sp>
      <p:grpSp>
        <p:nvGrpSpPr>
          <p:cNvPr id="3" name="Groupe 14"/>
          <p:cNvGrpSpPr/>
          <p:nvPr/>
        </p:nvGrpSpPr>
        <p:grpSpPr>
          <a:xfrm>
            <a:off x="2339752" y="1124744"/>
            <a:ext cx="4176464" cy="400110"/>
            <a:chOff x="467544" y="1196752"/>
            <a:chExt cx="4176464" cy="400110"/>
          </a:xfrm>
        </p:grpSpPr>
        <p:sp>
          <p:nvSpPr>
            <p:cNvPr id="16" name="ZoneTexte 15"/>
            <p:cNvSpPr txBox="1"/>
            <p:nvPr/>
          </p:nvSpPr>
          <p:spPr>
            <a:xfrm>
              <a:off x="467544" y="1196752"/>
              <a:ext cx="2088232" cy="400110"/>
            </a:xfrm>
            <a:prstGeom prst="rect">
              <a:avLst/>
            </a:prstGeom>
            <a:solidFill>
              <a:schemeClr val="bg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r"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/>
                <a:t>Enseignements</a:t>
              </a:r>
              <a:endParaRPr lang="fr-FR" sz="1600" b="1" i="1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55776" y="1196752"/>
              <a:ext cx="2088232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  <a:defRPr/>
              </a:pPr>
              <a:r>
                <a:rPr lang="fr-FR" sz="2000" b="1" dirty="0" smtClean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optionnels</a:t>
              </a:r>
              <a:endParaRPr lang="fr-FR" sz="1600" b="1" i="1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4572000" y="2204864"/>
            <a:ext cx="4536504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Management et Gestion	</a:t>
            </a:r>
            <a:r>
              <a:rPr lang="fr-FR" sz="2000" b="1" dirty="0" smtClean="0"/>
              <a:t>	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Santé et Social			</a:t>
            </a:r>
            <a:r>
              <a:rPr lang="fr-FR" sz="2000" b="1" dirty="0" smtClean="0"/>
              <a:t>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Biotechnologies</a:t>
            </a:r>
            <a:r>
              <a:rPr lang="fr-FR" sz="2000" i="1" dirty="0" smtClean="0"/>
              <a:t>			</a:t>
            </a:r>
            <a:r>
              <a:rPr lang="fr-FR" sz="2000" b="1" dirty="0" smtClean="0"/>
              <a:t>1h30</a:t>
            </a:r>
            <a:endParaRPr lang="fr-FR" sz="2000" dirty="0" smtClean="0"/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Sciences et Laboratoire	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	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Sciences de l’Ingénieur</a:t>
            </a:r>
            <a:r>
              <a:rPr lang="fr-FR" sz="2000" b="1" dirty="0" smtClean="0"/>
              <a:t>		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C</a:t>
            </a:r>
            <a:r>
              <a:rPr lang="fr-FR" dirty="0" smtClean="0"/>
              <a:t>réation et </a:t>
            </a:r>
            <a:r>
              <a:rPr lang="fr-FR" sz="2000" dirty="0" err="1" smtClean="0"/>
              <a:t>I</a:t>
            </a:r>
            <a:r>
              <a:rPr lang="fr-FR" dirty="0" err="1" smtClean="0"/>
              <a:t>nnov</a:t>
            </a:r>
            <a:r>
              <a:rPr lang="fr-FR" dirty="0" smtClean="0"/>
              <a:t>. </a:t>
            </a:r>
            <a:r>
              <a:rPr lang="fr-FR" sz="2000" dirty="0" smtClean="0"/>
              <a:t>T</a:t>
            </a:r>
            <a:r>
              <a:rPr lang="fr-FR" dirty="0" smtClean="0"/>
              <a:t>echnologique</a:t>
            </a:r>
            <a:r>
              <a:rPr lang="fr-FR" sz="2000" dirty="0" smtClean="0"/>
              <a:t>	</a:t>
            </a:r>
            <a:r>
              <a:rPr lang="fr-FR" sz="2000" b="1" dirty="0" smtClean="0"/>
              <a:t>1h30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Création et Culture Design	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</a:rPr>
              <a:t>6h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sz="2000" dirty="0" smtClean="0"/>
              <a:t>Hippologie et équitation</a:t>
            </a:r>
            <a:r>
              <a:rPr lang="fr-FR" sz="2000" b="1" dirty="0" smtClean="0"/>
              <a:t>		3h</a:t>
            </a:r>
            <a:br>
              <a:rPr lang="fr-FR" sz="2000" b="1" dirty="0" smtClean="0"/>
            </a:br>
            <a:r>
              <a:rPr lang="fr-FR" sz="1600" i="1" dirty="0" smtClean="0">
                <a:solidFill>
                  <a:schemeClr val="tx2">
                    <a:lumMod val="50000"/>
                  </a:schemeClr>
                </a:solidFill>
              </a:rPr>
              <a:t>(ou autres pratiques sportives)</a:t>
            </a:r>
            <a:endParaRPr lang="fr-FR" sz="20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</a:rPr>
              <a:t>ratiques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</a:rPr>
              <a:t>ociales et 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fr-FR" sz="1600" dirty="0" smtClean="0">
                <a:solidFill>
                  <a:schemeClr val="tx2">
                    <a:lumMod val="50000"/>
                  </a:schemeClr>
                </a:solidFill>
              </a:rPr>
              <a:t>ulturelles</a:t>
            </a: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 	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3h</a:t>
            </a:r>
          </a:p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Pratiques Professionnelles</a:t>
            </a:r>
            <a:r>
              <a:rPr lang="fr-FR" b="1" dirty="0" smtClean="0">
                <a:solidFill>
                  <a:schemeClr val="tx2">
                    <a:lumMod val="50000"/>
                  </a:schemeClr>
                </a:solidFill>
              </a:rPr>
              <a:t>		3h</a:t>
            </a:r>
            <a:endParaRPr lang="fr-F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644008" y="1700808"/>
            <a:ext cx="439248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fr-FR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ENSEIGNEMENT TECHNOLOGIQUE</a:t>
            </a:r>
            <a:endParaRPr lang="fr-FR" sz="1400" b="1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" name="Image 18" descr="Logo Aigue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7" y="2658120"/>
            <a:ext cx="864096" cy="345593"/>
          </a:xfrm>
          <a:prstGeom prst="rect">
            <a:avLst/>
          </a:prstGeom>
        </p:spPr>
      </p:pic>
      <p:pic>
        <p:nvPicPr>
          <p:cNvPr id="21" name="Image 20" descr="Logo L Arm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7" y="4365104"/>
            <a:ext cx="864096" cy="432048"/>
          </a:xfrm>
          <a:prstGeom prst="rect">
            <a:avLst/>
          </a:prstGeom>
        </p:spPr>
      </p:pic>
      <p:pic>
        <p:nvPicPr>
          <p:cNvPr id="22" name="Image 21" descr="Diapo 26.jpg"/>
          <p:cNvPicPr>
            <a:picLocks noChangeAspect="1"/>
          </p:cNvPicPr>
          <p:nvPr/>
        </p:nvPicPr>
        <p:blipFill>
          <a:blip r:embed="rId4" cstate="print"/>
          <a:srcRect l="69037" t="54286" r="2720" b="22857"/>
          <a:stretch>
            <a:fillRect/>
          </a:stretch>
        </p:blipFill>
        <p:spPr>
          <a:xfrm>
            <a:off x="3635896" y="5301208"/>
            <a:ext cx="864096" cy="432048"/>
          </a:xfrm>
          <a:prstGeom prst="rect">
            <a:avLst/>
          </a:prstGeom>
        </p:spPr>
      </p:pic>
      <p:pic>
        <p:nvPicPr>
          <p:cNvPr id="24" name="Image 23" descr="Logo Aigue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881261" cy="345593"/>
          </a:xfrm>
          <a:prstGeom prst="rect">
            <a:avLst/>
          </a:prstGeom>
        </p:spPr>
      </p:pic>
      <p:pic>
        <p:nvPicPr>
          <p:cNvPr id="25" name="Image 24" descr="Diapo 26.jpg"/>
          <p:cNvPicPr>
            <a:picLocks noChangeAspect="1"/>
          </p:cNvPicPr>
          <p:nvPr/>
        </p:nvPicPr>
        <p:blipFill>
          <a:blip r:embed="rId5" cstate="print"/>
          <a:srcRect l="2254" t="75548" r="68741" b="4452"/>
          <a:stretch>
            <a:fillRect/>
          </a:stretch>
        </p:blipFill>
        <p:spPr>
          <a:xfrm>
            <a:off x="3635896" y="2204864"/>
            <a:ext cx="864096" cy="360040"/>
          </a:xfrm>
          <a:prstGeom prst="rect">
            <a:avLst/>
          </a:prstGeom>
        </p:spPr>
      </p:pic>
      <p:pic>
        <p:nvPicPr>
          <p:cNvPr id="26" name="Image 25" descr="Logo L Arm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7" y="3861048"/>
            <a:ext cx="864096" cy="432048"/>
          </a:xfrm>
          <a:prstGeom prst="rect">
            <a:avLst/>
          </a:prstGeom>
        </p:spPr>
      </p:pic>
      <p:pic>
        <p:nvPicPr>
          <p:cNvPr id="15" name="Image 14" descr="Logo Aigueran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102868"/>
            <a:ext cx="864096" cy="34559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23528" y="260648"/>
            <a:ext cx="8568952" cy="64807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273050" contourW="6350" prstMaterial="matte">
            <a:bevelT w="247650" h="209550"/>
            <a:bevelB w="101600" h="146050"/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2</a:t>
            </a:r>
            <a:r>
              <a:rPr lang="fr-FR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nde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Générale et Technologique</a:t>
            </a:r>
          </a:p>
        </p:txBody>
      </p:sp>
      <p:sp>
        <p:nvSpPr>
          <p:cNvPr id="7" name="Ellipse 6"/>
          <p:cNvSpPr/>
          <p:nvPr/>
        </p:nvSpPr>
        <p:spPr>
          <a:xfrm>
            <a:off x="3707904" y="3212976"/>
            <a:ext cx="1728192" cy="1656184"/>
          </a:xfrm>
          <a:prstGeom prst="ellipse">
            <a:avLst/>
          </a:prstGeom>
          <a:solidFill>
            <a:srgbClr val="66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fr-FR" sz="4400" b="1" baseline="3000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nde</a:t>
            </a:r>
            <a:r>
              <a:rPr lang="fr-FR" sz="4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4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GT</a:t>
            </a:r>
            <a:endParaRPr lang="fr-FR" sz="44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51920" y="1340768"/>
            <a:ext cx="1440160" cy="1440160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STMG</a:t>
            </a:r>
          </a:p>
        </p:txBody>
      </p:sp>
      <p:sp>
        <p:nvSpPr>
          <p:cNvPr id="9" name="Ellipse 8"/>
          <p:cNvSpPr/>
          <p:nvPr/>
        </p:nvSpPr>
        <p:spPr>
          <a:xfrm>
            <a:off x="5940152" y="2708920"/>
            <a:ext cx="1440160" cy="1440160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STI2D</a:t>
            </a:r>
          </a:p>
        </p:txBody>
      </p:sp>
      <p:sp>
        <p:nvSpPr>
          <p:cNvPr id="10" name="Ellipse 9"/>
          <p:cNvSpPr/>
          <p:nvPr/>
        </p:nvSpPr>
        <p:spPr>
          <a:xfrm>
            <a:off x="5148064" y="4869160"/>
            <a:ext cx="1440160" cy="1440160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ST2S</a:t>
            </a:r>
          </a:p>
        </p:txBody>
      </p:sp>
      <p:sp>
        <p:nvSpPr>
          <p:cNvPr id="11" name="Ellipse 10"/>
          <p:cNvSpPr/>
          <p:nvPr/>
        </p:nvSpPr>
        <p:spPr>
          <a:xfrm>
            <a:off x="2555776" y="4869160"/>
            <a:ext cx="1440160" cy="1440160"/>
          </a:xfrm>
          <a:prstGeom prst="ellipse">
            <a:avLst/>
          </a:prstGeom>
          <a:solidFill>
            <a:srgbClr val="99CC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</a:t>
            </a:r>
          </a:p>
          <a:p>
            <a:pPr algn="ctr"/>
            <a:r>
              <a:rPr lang="fr-FR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STAV</a:t>
            </a:r>
          </a:p>
        </p:txBody>
      </p:sp>
      <p:sp>
        <p:nvSpPr>
          <p:cNvPr id="12" name="Ellipse 11"/>
          <p:cNvSpPr/>
          <p:nvPr/>
        </p:nvSpPr>
        <p:spPr>
          <a:xfrm>
            <a:off x="1763688" y="2708920"/>
            <a:ext cx="1440160" cy="1440160"/>
          </a:xfrm>
          <a:prstGeom prst="ellipse">
            <a:avLst/>
          </a:prstGeom>
          <a:solidFill>
            <a:srgbClr val="3399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</a:t>
            </a:r>
          </a:p>
          <a:p>
            <a:pPr algn="ctr"/>
            <a:r>
              <a:rPr lang="fr-FR" sz="20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Général</a:t>
            </a:r>
          </a:p>
        </p:txBody>
      </p:sp>
      <p:cxnSp>
        <p:nvCxnSpPr>
          <p:cNvPr id="20" name="Connecteur droit 19"/>
          <p:cNvCxnSpPr>
            <a:stCxn id="8" idx="4"/>
            <a:endCxn id="7" idx="0"/>
          </p:cNvCxnSpPr>
          <p:nvPr/>
        </p:nvCxnSpPr>
        <p:spPr>
          <a:xfrm>
            <a:off x="4572000" y="2780928"/>
            <a:ext cx="0" cy="432048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7" idx="3"/>
          </p:cNvCxnSpPr>
          <p:nvPr/>
        </p:nvCxnSpPr>
        <p:spPr>
          <a:xfrm flipH="1">
            <a:off x="3707904" y="4626618"/>
            <a:ext cx="253088" cy="386558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7" idx="5"/>
          </p:cNvCxnSpPr>
          <p:nvPr/>
        </p:nvCxnSpPr>
        <p:spPr>
          <a:xfrm>
            <a:off x="5183008" y="4626618"/>
            <a:ext cx="253088" cy="386558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5364088" y="3573016"/>
            <a:ext cx="576064" cy="144016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3203848" y="3573016"/>
            <a:ext cx="576064" cy="144016"/>
          </a:xfrm>
          <a:prstGeom prst="line">
            <a:avLst/>
          </a:prstGeom>
          <a:ln w="254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250"/>
          <a:stretch>
            <a:fillRect/>
          </a:stretch>
        </p:blipFill>
        <p:spPr>
          <a:xfrm>
            <a:off x="107504" y="2636912"/>
            <a:ext cx="945105" cy="504056"/>
          </a:xfrm>
          <a:prstGeom prst="rect">
            <a:avLst/>
          </a:prstGeom>
        </p:spPr>
      </p:pic>
      <p:pic>
        <p:nvPicPr>
          <p:cNvPr id="15" name="Image 14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54" r="60146"/>
          <a:stretch>
            <a:fillRect/>
          </a:stretch>
        </p:blipFill>
        <p:spPr>
          <a:xfrm>
            <a:off x="1403648" y="5445224"/>
            <a:ext cx="1152128" cy="576064"/>
          </a:xfrm>
          <a:prstGeom prst="rect">
            <a:avLst/>
          </a:prstGeom>
        </p:spPr>
      </p:pic>
      <p:pic>
        <p:nvPicPr>
          <p:cNvPr id="16" name="Image 15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09" r="41541"/>
          <a:stretch>
            <a:fillRect/>
          </a:stretch>
        </p:blipFill>
        <p:spPr>
          <a:xfrm>
            <a:off x="107504" y="3140968"/>
            <a:ext cx="819091" cy="504056"/>
          </a:xfrm>
          <a:prstGeom prst="rect">
            <a:avLst/>
          </a:prstGeom>
        </p:spPr>
      </p:pic>
      <p:pic>
        <p:nvPicPr>
          <p:cNvPr id="17" name="Image 16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13" r="22937"/>
          <a:stretch>
            <a:fillRect/>
          </a:stretch>
        </p:blipFill>
        <p:spPr>
          <a:xfrm>
            <a:off x="1043608" y="2636912"/>
            <a:ext cx="693077" cy="504056"/>
          </a:xfrm>
          <a:prstGeom prst="rect">
            <a:avLst/>
          </a:prstGeom>
        </p:spPr>
      </p:pic>
      <p:pic>
        <p:nvPicPr>
          <p:cNvPr id="18" name="Image 17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679" r="1607"/>
          <a:stretch>
            <a:fillRect/>
          </a:stretch>
        </p:blipFill>
        <p:spPr>
          <a:xfrm>
            <a:off x="899592" y="3140968"/>
            <a:ext cx="792088" cy="504056"/>
          </a:xfrm>
          <a:prstGeom prst="rect">
            <a:avLst/>
          </a:prstGeom>
        </p:spPr>
      </p:pic>
      <p:pic>
        <p:nvPicPr>
          <p:cNvPr id="19" name="Image 18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679" r="1607"/>
          <a:stretch>
            <a:fillRect/>
          </a:stretch>
        </p:blipFill>
        <p:spPr>
          <a:xfrm>
            <a:off x="1835696" y="5949280"/>
            <a:ext cx="792088" cy="504056"/>
          </a:xfrm>
          <a:prstGeom prst="rect">
            <a:avLst/>
          </a:prstGeom>
        </p:spPr>
      </p:pic>
      <p:pic>
        <p:nvPicPr>
          <p:cNvPr id="22" name="Image 21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250"/>
          <a:stretch>
            <a:fillRect/>
          </a:stretch>
        </p:blipFill>
        <p:spPr>
          <a:xfrm>
            <a:off x="5292080" y="1340768"/>
            <a:ext cx="945105" cy="504056"/>
          </a:xfrm>
          <a:prstGeom prst="rect">
            <a:avLst/>
          </a:prstGeom>
        </p:spPr>
      </p:pic>
      <p:pic>
        <p:nvPicPr>
          <p:cNvPr id="23" name="Image 22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313" r="22937"/>
          <a:stretch>
            <a:fillRect/>
          </a:stretch>
        </p:blipFill>
        <p:spPr>
          <a:xfrm>
            <a:off x="5364088" y="1772816"/>
            <a:ext cx="693077" cy="504056"/>
          </a:xfrm>
          <a:prstGeom prst="rect">
            <a:avLst/>
          </a:prstGeom>
        </p:spPr>
      </p:pic>
      <p:pic>
        <p:nvPicPr>
          <p:cNvPr id="25" name="Image 24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250"/>
          <a:stretch>
            <a:fillRect/>
          </a:stretch>
        </p:blipFill>
        <p:spPr>
          <a:xfrm>
            <a:off x="6588224" y="5661248"/>
            <a:ext cx="945105" cy="504056"/>
          </a:xfrm>
          <a:prstGeom prst="rect">
            <a:avLst/>
          </a:prstGeom>
        </p:spPr>
      </p:pic>
      <p:pic>
        <p:nvPicPr>
          <p:cNvPr id="26" name="Image 25" descr="Diapo 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209" r="41541"/>
          <a:stretch>
            <a:fillRect/>
          </a:stretch>
        </p:blipFill>
        <p:spPr>
          <a:xfrm>
            <a:off x="7308304" y="2636912"/>
            <a:ext cx="819091" cy="50405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14">
      <a:dk1>
        <a:sysClr val="windowText" lastClr="000000"/>
      </a:dk1>
      <a:lt1>
        <a:srgbClr val="595959"/>
      </a:lt1>
      <a:dk2>
        <a:srgbClr val="CED5E5"/>
      </a:dk2>
      <a:lt2>
        <a:srgbClr val="DEE3EE"/>
      </a:lt2>
      <a:accent1>
        <a:srgbClr val="00B0F0"/>
      </a:accent1>
      <a:accent2>
        <a:srgbClr val="66FFFF"/>
      </a:accent2>
      <a:accent3>
        <a:srgbClr val="0070C0"/>
      </a:accent3>
      <a:accent4>
        <a:srgbClr val="42547F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8555</TotalTime>
  <Words>992</Words>
  <Application>Microsoft Office PowerPoint</Application>
  <PresentationFormat>Affichage à l'écran (4:3)</PresentationFormat>
  <Paragraphs>426</Paragraphs>
  <Slides>27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Syphon</dc:title>
  <dc:creator>www.powerpointstyles.com</dc:creator>
  <cp:lastModifiedBy>scrozat</cp:lastModifiedBy>
  <cp:revision>255</cp:revision>
  <dcterms:created xsi:type="dcterms:W3CDTF">2009-03-23T15:23:24Z</dcterms:created>
  <dcterms:modified xsi:type="dcterms:W3CDTF">2019-03-04T08:23:19Z</dcterms:modified>
</cp:coreProperties>
</file>